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303" r:id="rId2"/>
    <p:sldId id="295" r:id="rId3"/>
    <p:sldId id="497" r:id="rId4"/>
    <p:sldId id="535" r:id="rId5"/>
    <p:sldId id="536" r:id="rId6"/>
    <p:sldId id="537" r:id="rId7"/>
    <p:sldId id="538" r:id="rId8"/>
    <p:sldId id="547" r:id="rId9"/>
    <p:sldId id="496" r:id="rId10"/>
    <p:sldId id="506" r:id="rId11"/>
    <p:sldId id="548" r:id="rId12"/>
    <p:sldId id="504" r:id="rId13"/>
    <p:sldId id="545" r:id="rId14"/>
    <p:sldId id="539" r:id="rId15"/>
    <p:sldId id="540" r:id="rId16"/>
    <p:sldId id="571" r:id="rId17"/>
    <p:sldId id="549" r:id="rId18"/>
    <p:sldId id="528" r:id="rId19"/>
    <p:sldId id="550" r:id="rId20"/>
    <p:sldId id="514" r:id="rId21"/>
    <p:sldId id="541" r:id="rId22"/>
    <p:sldId id="553" r:id="rId23"/>
    <p:sldId id="551" r:id="rId24"/>
    <p:sldId id="542" r:id="rId25"/>
    <p:sldId id="570" r:id="rId26"/>
    <p:sldId id="546" r:id="rId27"/>
    <p:sldId id="543" r:id="rId28"/>
    <p:sldId id="555" r:id="rId29"/>
    <p:sldId id="561" r:id="rId30"/>
    <p:sldId id="567" r:id="rId31"/>
    <p:sldId id="568" r:id="rId32"/>
    <p:sldId id="569" r:id="rId33"/>
    <p:sldId id="29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CF8"/>
    <a:srgbClr val="E7F4FF"/>
    <a:srgbClr val="D0DDFC"/>
    <a:srgbClr val="18419B"/>
    <a:srgbClr val="6F9EFF"/>
    <a:srgbClr val="A2EDF0"/>
    <a:srgbClr val="0D47BB"/>
    <a:srgbClr val="B02318"/>
    <a:srgbClr val="000099"/>
    <a:srgbClr val="0B3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42" autoAdjust="0"/>
    <p:restoredTop sz="85246"/>
  </p:normalViewPr>
  <p:slideViewPr>
    <p:cSldViewPr snapToGrid="0">
      <p:cViewPr varScale="1">
        <p:scale>
          <a:sx n="126" d="100"/>
          <a:sy n="126" d="100"/>
        </p:scale>
        <p:origin x="1472" y="192"/>
      </p:cViewPr>
      <p:guideLst>
        <p:guide orient="horz" pos="2047"/>
        <p:guide pos="2857"/>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D094C-E3A1-0E44-A0F3-D8224ACD8D0A}"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zh-CN" altLang="en-US"/>
        </a:p>
      </dgm:t>
    </dgm:pt>
    <dgm:pt modelId="{1742E41A-813C-B04F-9F5E-005CD35E2377}">
      <dgm:prSet phldrT="[文本]" custT="1"/>
      <dgm:spPr/>
      <dgm:t>
        <a:bodyPr anchor="ctr"/>
        <a:lstStyle/>
        <a:p>
          <a:pPr algn="ctr"/>
          <a:r>
            <a:rPr lang="zh-CN" altLang="en-US" sz="1400" dirty="0">
              <a:latin typeface="Microsoft YaHei" panose="020B0503020204020204" pitchFamily="34" charset="-122"/>
              <a:ea typeface="Microsoft YaHei" panose="020B0503020204020204" pitchFamily="34" charset="-122"/>
            </a:rPr>
            <a:t>具体目标</a:t>
          </a:r>
        </a:p>
      </dgm:t>
    </dgm:pt>
    <dgm:pt modelId="{1F91EE74-7736-2F45-B336-0210CFD65150}" type="parTrans" cxnId="{D1A28300-CCFB-C94F-AF71-CEB17F8C1614}">
      <dgm:prSet/>
      <dgm:spPr/>
      <dgm:t>
        <a:bodyPr/>
        <a:lstStyle/>
        <a:p>
          <a:endParaRPr lang="zh-CN" altLang="en-US" sz="1400"/>
        </a:p>
      </dgm:t>
    </dgm:pt>
    <dgm:pt modelId="{6893C66C-2B85-4344-881E-24D958FA563A}" type="sibTrans" cxnId="{D1A28300-CCFB-C94F-AF71-CEB17F8C1614}">
      <dgm:prSet/>
      <dgm:spPr/>
      <dgm:t>
        <a:bodyPr/>
        <a:lstStyle/>
        <a:p>
          <a:endParaRPr lang="zh-CN" altLang="en-US" sz="1400"/>
        </a:p>
      </dgm:t>
    </dgm:pt>
    <dgm:pt modelId="{58D8E91D-CC9C-3744-A6B7-86D3407743A9}">
      <dgm:prSet phldrT="[文本]" custT="1"/>
      <dgm:spPr/>
      <dgm:t>
        <a:bodyPr/>
        <a:lstStyle/>
        <a:p>
          <a:r>
            <a:rPr lang="zh-CN" altLang="en-US" sz="1400" b="0" dirty="0">
              <a:solidFill>
                <a:schemeClr val="tx1"/>
              </a:solidFill>
              <a:latin typeface="Microsoft YaHei" panose="020B0503020204020204" pitchFamily="34" charset="-122"/>
              <a:ea typeface="Microsoft YaHei" panose="020B0503020204020204" pitchFamily="34" charset="-122"/>
            </a:rPr>
            <a:t>实现部分关键设备（底流泵、絮凝剂添加、水泥添加等）</a:t>
          </a:r>
          <a:r>
            <a:rPr lang="zh-CN" altLang="en-US" sz="1400" b="1" dirty="0">
              <a:solidFill>
                <a:srgbClr val="C00000"/>
              </a:solidFill>
              <a:latin typeface="Microsoft YaHei" panose="020B0503020204020204" pitchFamily="34" charset="-122"/>
              <a:ea typeface="Microsoft YaHei" panose="020B0503020204020204" pitchFamily="34" charset="-122"/>
            </a:rPr>
            <a:t>无人值守及智能优化控制</a:t>
          </a:r>
          <a:r>
            <a:rPr lang="zh-CN" altLang="en-US" sz="1400" dirty="0">
              <a:latin typeface="Microsoft YaHei" panose="020B0503020204020204" pitchFamily="34" charset="-122"/>
              <a:ea typeface="Microsoft YaHei" panose="020B0503020204020204" pitchFamily="34" charset="-122"/>
            </a:rPr>
            <a:t>，削减人力成本</a:t>
          </a:r>
        </a:p>
      </dgm:t>
    </dgm:pt>
    <dgm:pt modelId="{332039FB-E965-E647-9EB0-63F8EB716727}" type="parTrans" cxnId="{664FA551-CFBB-E44D-83E4-6BBF9193CBB9}">
      <dgm:prSet/>
      <dgm:spPr/>
      <dgm:t>
        <a:bodyPr/>
        <a:lstStyle/>
        <a:p>
          <a:endParaRPr lang="zh-CN" altLang="en-US" sz="1400"/>
        </a:p>
      </dgm:t>
    </dgm:pt>
    <dgm:pt modelId="{E227F494-9C35-F64A-8FA7-4EA4CF61B03E}" type="sibTrans" cxnId="{664FA551-CFBB-E44D-83E4-6BBF9193CBB9}">
      <dgm:prSet/>
      <dgm:spPr/>
      <dgm:t>
        <a:bodyPr/>
        <a:lstStyle/>
        <a:p>
          <a:endParaRPr lang="zh-CN" altLang="en-US" sz="1400"/>
        </a:p>
      </dgm:t>
    </dgm:pt>
    <dgm:pt modelId="{92B7BDD8-5D29-664F-8BDE-69C4BAAD045E}">
      <dgm:prSet phldrT="[文本]" custT="1"/>
      <dgm:spPr/>
      <dgm:t>
        <a:bodyPr/>
        <a:lstStyle/>
        <a:p>
          <a:r>
            <a:rPr lang="zh-CN" altLang="en-US" sz="1400" dirty="0">
              <a:latin typeface="Microsoft YaHei" panose="020B0503020204020204" pitchFamily="34" charset="-122"/>
              <a:ea typeface="Microsoft YaHei" panose="020B0503020204020204" pitchFamily="34" charset="-122"/>
            </a:rPr>
            <a:t>实现产品质量精准控制，稳定</a:t>
          </a:r>
          <a:r>
            <a:rPr lang="zh-CN" altLang="en-US" sz="1400" b="1" dirty="0">
              <a:solidFill>
                <a:srgbClr val="C00000"/>
              </a:solidFill>
              <a:latin typeface="Microsoft YaHei" panose="020B0503020204020204" pitchFamily="34" charset="-122"/>
              <a:ea typeface="Microsoft YaHei" panose="020B0503020204020204" pitchFamily="34" charset="-122"/>
            </a:rPr>
            <a:t>充填浓度</a:t>
          </a:r>
          <a:r>
            <a:rPr lang="en-US" altLang="zh-CN" sz="1400" b="1" dirty="0">
              <a:solidFill>
                <a:srgbClr val="C00000"/>
              </a:solidFill>
              <a:latin typeface="Microsoft YaHei" panose="020B0503020204020204" pitchFamily="34" charset="-122"/>
              <a:ea typeface="Microsoft YaHei" panose="020B0503020204020204" pitchFamily="34" charset="-122"/>
            </a:rPr>
            <a:t>(</a:t>
          </a:r>
          <a:r>
            <a:rPr lang="zh-CN" altLang="en-US" sz="1400" b="1"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dirty="0">
              <a:solidFill>
                <a:srgbClr val="C00000"/>
              </a:solidFill>
              <a:latin typeface="Microsoft YaHei" panose="020B0503020204020204" pitchFamily="34" charset="-122"/>
              <a:ea typeface="Microsoft YaHei" panose="020B0503020204020204" pitchFamily="34" charset="-122"/>
            </a:rPr>
            <a:t>1.5%)</a:t>
          </a:r>
          <a:r>
            <a:rPr lang="zh-CN" altLang="en-US" sz="1400" dirty="0">
              <a:solidFill>
                <a:schemeClr val="tx1"/>
              </a:solidFill>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，保护仪器设备</a:t>
          </a:r>
        </a:p>
      </dgm:t>
    </dgm:pt>
    <dgm:pt modelId="{F0F5D2A1-3D2F-2A4F-977E-55A8EC50B6B4}" type="parTrans" cxnId="{CCF4E20C-A3D9-B549-AFA0-C78B26924814}">
      <dgm:prSet/>
      <dgm:spPr/>
      <dgm:t>
        <a:bodyPr/>
        <a:lstStyle/>
        <a:p>
          <a:endParaRPr lang="zh-CN" altLang="en-US" sz="1400"/>
        </a:p>
      </dgm:t>
    </dgm:pt>
    <dgm:pt modelId="{5FDABA65-73CA-D24A-B9A5-3D7FF5D5C1DF}" type="sibTrans" cxnId="{CCF4E20C-A3D9-B549-AFA0-C78B26924814}">
      <dgm:prSet/>
      <dgm:spPr/>
      <dgm:t>
        <a:bodyPr/>
        <a:lstStyle/>
        <a:p>
          <a:endParaRPr lang="zh-CN" altLang="en-US" sz="1400"/>
        </a:p>
      </dgm:t>
    </dgm:pt>
    <dgm:pt modelId="{922CEBD0-9D91-B241-ACB2-959A7279F3EC}">
      <dgm:prSet phldrT="[文本]" custT="1"/>
      <dgm:spPr/>
      <dgm:t>
        <a:bodyPr/>
        <a:lstStyle/>
        <a:p>
          <a:r>
            <a:rPr lang="zh-CN" altLang="en-US" sz="1400" kern="1200" dirty="0">
              <a:latin typeface="Microsoft YaHei" panose="020B0503020204020204" pitchFamily="34" charset="-122"/>
              <a:ea typeface="Microsoft YaHei" panose="020B0503020204020204" pitchFamily="34" charset="-122"/>
            </a:rPr>
            <a:t>实现</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srgbClr val="C00000"/>
              </a:solidFill>
              <a:latin typeface="Microsoft YaHei" panose="020B0503020204020204" pitchFamily="34" charset="-122"/>
              <a:ea typeface="Microsoft YaHei" panose="020B0503020204020204" pitchFamily="34" charset="-122"/>
              <a:cs typeface="+mn-cs"/>
            </a:rPr>
            <a:t>生产实时监测、优化工艺参数推荐</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、井下</a:t>
          </a:r>
          <a:r>
            <a:rPr lang="zh-CN" altLang="en-US" sz="1400" b="1" kern="1200" dirty="0">
              <a:latin typeface="Microsoft YaHei" panose="020B0503020204020204" pitchFamily="34" charset="-122"/>
              <a:ea typeface="Microsoft YaHei" panose="020B0503020204020204" pitchFamily="34" charset="-122"/>
            </a:rPr>
            <a:t>管道膏体输送（</a:t>
          </a:r>
          <a:r>
            <a:rPr lang="zh-CN" altLang="en-US" sz="1400" b="1" kern="1200" dirty="0">
              <a:solidFill>
                <a:srgbClr val="C00000"/>
              </a:solidFill>
              <a:latin typeface="Microsoft YaHei" panose="020B0503020204020204" pitchFamily="34" charset="-122"/>
              <a:ea typeface="Microsoft YaHei" panose="020B0503020204020204" pitchFamily="34" charset="-122"/>
            </a:rPr>
            <a:t>满管率监测</a:t>
          </a:r>
          <a:r>
            <a:rPr lang="zh-CN" altLang="en-US" sz="1400" b="1" kern="1200" dirty="0">
              <a:latin typeface="Microsoft YaHei" panose="020B0503020204020204" pitchFamily="34" charset="-122"/>
              <a:ea typeface="Microsoft YaHei" panose="020B0503020204020204" pitchFamily="34" charset="-122"/>
            </a:rPr>
            <a:t>）、充填体状态监测</a:t>
          </a:r>
          <a:r>
            <a:rPr lang="en-US" altLang="zh-CN" sz="1400" b="1" kern="1200" dirty="0">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充填进度展示、灰砂比推荐</a:t>
          </a:r>
          <a:r>
            <a:rPr lang="en-US" altLang="zh-CN" sz="1400" b="1" kern="1200" dirty="0">
              <a:latin typeface="Microsoft YaHei" panose="020B0503020204020204" pitchFamily="34" charset="-122"/>
              <a:ea typeface="Microsoft YaHei" panose="020B0503020204020204" pitchFamily="34" charset="-122"/>
            </a:rPr>
            <a:t>)</a:t>
          </a:r>
          <a:r>
            <a:rPr lang="zh-CN" altLang="en-US" sz="1400" kern="1200" dirty="0">
              <a:latin typeface="Microsoft YaHei" panose="020B0503020204020204" pitchFamily="34" charset="-122"/>
              <a:ea typeface="Microsoft YaHei" panose="020B0503020204020204" pitchFamily="34" charset="-122"/>
            </a:rPr>
            <a:t>三维可视化</a:t>
          </a:r>
        </a:p>
      </dgm:t>
    </dgm:pt>
    <dgm:pt modelId="{374C6B03-B74D-7F4E-B4EB-17F24D57AC17}" type="parTrans" cxnId="{9C86A878-41B1-744A-8E82-B9516A883738}">
      <dgm:prSet/>
      <dgm:spPr/>
      <dgm:t>
        <a:bodyPr/>
        <a:lstStyle/>
        <a:p>
          <a:endParaRPr lang="zh-CN" altLang="en-US" sz="1400"/>
        </a:p>
      </dgm:t>
    </dgm:pt>
    <dgm:pt modelId="{A1B60E27-249A-5F4B-84E8-3A79864A35E1}" type="sibTrans" cxnId="{9C86A878-41B1-744A-8E82-B9516A883738}">
      <dgm:prSet/>
      <dgm:spPr/>
      <dgm:t>
        <a:bodyPr/>
        <a:lstStyle/>
        <a:p>
          <a:endParaRPr lang="zh-CN" altLang="en-US" sz="1400"/>
        </a:p>
      </dgm:t>
    </dgm:pt>
    <dgm:pt modelId="{FC1787F4-91F8-E843-951B-A6EAD5BD5BB8}">
      <dgm:prSet phldrT="[文本]" custT="1"/>
      <dgm:spPr/>
      <dgm:t>
        <a:bodyPr/>
        <a:lstStyle/>
        <a:p>
          <a:r>
            <a:rPr lang="zh-CN" altLang="en-US" sz="1400" dirty="0">
              <a:latin typeface="Microsoft YaHei" panose="020B0503020204020204" pitchFamily="34" charset="-122"/>
              <a:ea typeface="Microsoft YaHei" panose="020B0503020204020204" pitchFamily="34" charset="-122"/>
            </a:rPr>
            <a:t>水泥、絮凝剂</a:t>
          </a:r>
          <a:r>
            <a:rPr lang="zh-CN" altLang="en-US" sz="1400" b="0" dirty="0">
              <a:latin typeface="Microsoft YaHei" panose="020B0503020204020204" pitchFamily="34" charset="-122"/>
              <a:ea typeface="Microsoft YaHei" panose="020B0503020204020204" pitchFamily="34" charset="-122"/>
            </a:rPr>
            <a:t>使用量</a:t>
          </a:r>
          <a:r>
            <a:rPr lang="zh-CN" altLang="en-US" sz="1400" b="1" dirty="0">
              <a:latin typeface="Microsoft YaHei" panose="020B0503020204020204" pitchFamily="34" charset="-122"/>
              <a:ea typeface="Microsoft YaHei" panose="020B0503020204020204" pitchFamily="34" charset="-122"/>
            </a:rPr>
            <a:t>稳定</a:t>
          </a:r>
          <a:r>
            <a:rPr lang="zh-CN" altLang="en-US" sz="1400" dirty="0">
              <a:latin typeface="Microsoft YaHei" panose="020B0503020204020204" pitchFamily="34" charset="-122"/>
              <a:ea typeface="Microsoft YaHei" panose="020B0503020204020204" pitchFamily="34" charset="-122"/>
            </a:rPr>
            <a:t>、</a:t>
          </a:r>
          <a:r>
            <a:rPr lang="zh-CN" altLang="en-US" sz="1400" b="1" dirty="0">
              <a:latin typeface="Microsoft YaHei" panose="020B0503020204020204" pitchFamily="34" charset="-122"/>
              <a:ea typeface="Microsoft YaHei" panose="020B0503020204020204" pitchFamily="34" charset="-122"/>
            </a:rPr>
            <a:t>合理</a:t>
          </a:r>
          <a:r>
            <a:rPr lang="zh-CN" altLang="en-US" sz="1400" dirty="0">
              <a:latin typeface="Microsoft YaHei" panose="020B0503020204020204" pitchFamily="34" charset="-122"/>
              <a:ea typeface="Microsoft YaHei" panose="020B0503020204020204" pitchFamily="34" charset="-122"/>
            </a:rPr>
            <a:t>，</a:t>
          </a:r>
          <a:r>
            <a:rPr lang="zh-CN" altLang="en-US" sz="1400" b="1" dirty="0">
              <a:latin typeface="Microsoft YaHei" panose="020B0503020204020204" pitchFamily="34" charset="-122"/>
              <a:ea typeface="Microsoft YaHei" panose="020B0503020204020204" pitchFamily="34" charset="-122"/>
            </a:rPr>
            <a:t>符合工艺标准</a:t>
          </a:r>
        </a:p>
      </dgm:t>
    </dgm:pt>
    <dgm:pt modelId="{B303D23A-8678-2D47-AB90-626A44528F6B}" type="parTrans" cxnId="{E5F985FB-9288-C947-88AD-D8E543913FAF}">
      <dgm:prSet/>
      <dgm:spPr/>
      <dgm:t>
        <a:bodyPr/>
        <a:lstStyle/>
        <a:p>
          <a:endParaRPr lang="zh-CN" altLang="en-US" sz="1400"/>
        </a:p>
      </dgm:t>
    </dgm:pt>
    <dgm:pt modelId="{00470204-4BC6-244C-9D1B-0BB9E21C33B7}" type="sibTrans" cxnId="{E5F985FB-9288-C947-88AD-D8E543913FAF}">
      <dgm:prSet/>
      <dgm:spPr/>
      <dgm:t>
        <a:bodyPr/>
        <a:lstStyle/>
        <a:p>
          <a:endParaRPr lang="zh-CN" altLang="en-US" sz="1400"/>
        </a:p>
      </dgm:t>
    </dgm:pt>
    <dgm:pt modelId="{38A9457C-3956-F742-B920-62C8D291A210}" type="pres">
      <dgm:prSet presAssocID="{C4ED094C-E3A1-0E44-A0F3-D8224ACD8D0A}" presName="vert0" presStyleCnt="0">
        <dgm:presLayoutVars>
          <dgm:dir/>
          <dgm:animOne val="branch"/>
          <dgm:animLvl val="lvl"/>
        </dgm:presLayoutVars>
      </dgm:prSet>
      <dgm:spPr/>
    </dgm:pt>
    <dgm:pt modelId="{6C9E42A4-49F7-C44C-B263-72640D3D35BC}" type="pres">
      <dgm:prSet presAssocID="{1742E41A-813C-B04F-9F5E-005CD35E2377}" presName="thickLine" presStyleLbl="alignNode1" presStyleIdx="0" presStyleCnt="1"/>
      <dgm:spPr/>
    </dgm:pt>
    <dgm:pt modelId="{014CEC54-83DA-AE44-9629-74A509E7BA4E}" type="pres">
      <dgm:prSet presAssocID="{1742E41A-813C-B04F-9F5E-005CD35E2377}" presName="horz1" presStyleCnt="0"/>
      <dgm:spPr/>
    </dgm:pt>
    <dgm:pt modelId="{A321E631-116F-014E-94C6-271B51DA0561}" type="pres">
      <dgm:prSet presAssocID="{1742E41A-813C-B04F-9F5E-005CD35E2377}" presName="tx1" presStyleLbl="revTx" presStyleIdx="0" presStyleCnt="5" custScaleX="90644" custLinFactNeighborX="-8187"/>
      <dgm:spPr/>
    </dgm:pt>
    <dgm:pt modelId="{DEA91110-55A9-CD4B-AD62-6D5D70E97345}" type="pres">
      <dgm:prSet presAssocID="{1742E41A-813C-B04F-9F5E-005CD35E2377}" presName="vert1" presStyleCnt="0"/>
      <dgm:spPr/>
    </dgm:pt>
    <dgm:pt modelId="{2315BF91-3134-8F46-93E8-A3DF01EC7BB8}" type="pres">
      <dgm:prSet presAssocID="{58D8E91D-CC9C-3744-A6B7-86D3407743A9}" presName="vertSpace2a" presStyleCnt="0"/>
      <dgm:spPr/>
    </dgm:pt>
    <dgm:pt modelId="{A29A0E14-45DF-044F-97A1-02A7AED43D17}" type="pres">
      <dgm:prSet presAssocID="{58D8E91D-CC9C-3744-A6B7-86D3407743A9}" presName="horz2" presStyleCnt="0"/>
      <dgm:spPr/>
    </dgm:pt>
    <dgm:pt modelId="{4C2F507A-5F11-9741-862B-8E1BFAE358DB}" type="pres">
      <dgm:prSet presAssocID="{58D8E91D-CC9C-3744-A6B7-86D3407743A9}" presName="horzSpace2" presStyleCnt="0"/>
      <dgm:spPr/>
    </dgm:pt>
    <dgm:pt modelId="{ABF9BA3F-3CC3-2146-8F32-E0977F87F628}" type="pres">
      <dgm:prSet presAssocID="{58D8E91D-CC9C-3744-A6B7-86D3407743A9}" presName="tx2" presStyleLbl="revTx" presStyleIdx="1" presStyleCnt="5" custScaleY="95253" custLinFactNeighborY="1947"/>
      <dgm:spPr/>
    </dgm:pt>
    <dgm:pt modelId="{F2F0AB43-0166-AA44-992F-10EB66E68597}" type="pres">
      <dgm:prSet presAssocID="{58D8E91D-CC9C-3744-A6B7-86D3407743A9}" presName="vert2" presStyleCnt="0"/>
      <dgm:spPr/>
    </dgm:pt>
    <dgm:pt modelId="{3A640598-3752-6042-A577-FAAD24B06BB2}" type="pres">
      <dgm:prSet presAssocID="{58D8E91D-CC9C-3744-A6B7-86D3407743A9}" presName="thinLine2b" presStyleLbl="callout" presStyleIdx="0" presStyleCnt="4" custLinFactY="100000" custLinFactNeighborY="150502"/>
      <dgm:spPr/>
    </dgm:pt>
    <dgm:pt modelId="{F8AEA8D9-93AB-5B4D-B1EF-7297B8581897}" type="pres">
      <dgm:prSet presAssocID="{58D8E91D-CC9C-3744-A6B7-86D3407743A9}" presName="vertSpace2b" presStyleCnt="0"/>
      <dgm:spPr/>
    </dgm:pt>
    <dgm:pt modelId="{C7D56097-0181-824E-8D8A-634219658C9B}" type="pres">
      <dgm:prSet presAssocID="{92B7BDD8-5D29-664F-8BDE-69C4BAAD045E}" presName="horz2" presStyleCnt="0"/>
      <dgm:spPr/>
    </dgm:pt>
    <dgm:pt modelId="{A099B747-B005-E142-A6A3-C1C679CEADFE}" type="pres">
      <dgm:prSet presAssocID="{92B7BDD8-5D29-664F-8BDE-69C4BAAD045E}" presName="horzSpace2" presStyleCnt="0"/>
      <dgm:spPr/>
    </dgm:pt>
    <dgm:pt modelId="{296D3448-DF6E-504D-AEDE-BB76E0483DA0}" type="pres">
      <dgm:prSet presAssocID="{92B7BDD8-5D29-664F-8BDE-69C4BAAD045E}" presName="tx2" presStyleLbl="revTx" presStyleIdx="2" presStyleCnt="5" custLinFactNeighborY="15576"/>
      <dgm:spPr/>
    </dgm:pt>
    <dgm:pt modelId="{802C8B6C-E826-F844-8B8D-3E7F5C69631B}" type="pres">
      <dgm:prSet presAssocID="{92B7BDD8-5D29-664F-8BDE-69C4BAAD045E}" presName="vert2" presStyleCnt="0"/>
      <dgm:spPr/>
    </dgm:pt>
    <dgm:pt modelId="{BE91DEA7-B585-874A-8794-D83A972DBD98}" type="pres">
      <dgm:prSet presAssocID="{92B7BDD8-5D29-664F-8BDE-69C4BAAD045E}" presName="thinLine2b" presStyleLbl="callout" presStyleIdx="1" presStyleCnt="4"/>
      <dgm:spPr/>
    </dgm:pt>
    <dgm:pt modelId="{A979B081-9582-C94E-A5AA-5741FBD0D9FF}" type="pres">
      <dgm:prSet presAssocID="{92B7BDD8-5D29-664F-8BDE-69C4BAAD045E}" presName="vertSpace2b" presStyleCnt="0"/>
      <dgm:spPr/>
    </dgm:pt>
    <dgm:pt modelId="{1CEC21CF-92D2-4348-9155-FB321A9E5DDD}" type="pres">
      <dgm:prSet presAssocID="{FC1787F4-91F8-E843-951B-A6EAD5BD5BB8}" presName="horz2" presStyleCnt="0"/>
      <dgm:spPr/>
    </dgm:pt>
    <dgm:pt modelId="{CF2A5354-FCF9-CB47-987A-AE4EC0BC69A3}" type="pres">
      <dgm:prSet presAssocID="{FC1787F4-91F8-E843-951B-A6EAD5BD5BB8}" presName="horzSpace2" presStyleCnt="0"/>
      <dgm:spPr/>
    </dgm:pt>
    <dgm:pt modelId="{A0F0A1D4-D2EE-2B44-ACF8-9A02E82E7543}" type="pres">
      <dgm:prSet presAssocID="{FC1787F4-91F8-E843-951B-A6EAD5BD5BB8}" presName="tx2" presStyleLbl="revTx" presStyleIdx="3" presStyleCnt="5"/>
      <dgm:spPr/>
    </dgm:pt>
    <dgm:pt modelId="{6C65D8A6-66DC-024C-94C1-E36191A255EF}" type="pres">
      <dgm:prSet presAssocID="{FC1787F4-91F8-E843-951B-A6EAD5BD5BB8}" presName="vert2" presStyleCnt="0"/>
      <dgm:spPr/>
    </dgm:pt>
    <dgm:pt modelId="{AD7C6276-751E-3448-9977-F4BCEA248164}" type="pres">
      <dgm:prSet presAssocID="{FC1787F4-91F8-E843-951B-A6EAD5BD5BB8}" presName="thinLine2b" presStyleLbl="callout" presStyleIdx="2" presStyleCnt="4" custLinFactY="-14669" custLinFactNeighborY="-100000"/>
      <dgm:spPr/>
    </dgm:pt>
    <dgm:pt modelId="{645D8940-B1CB-BC43-A8AF-A5EF767D6768}" type="pres">
      <dgm:prSet presAssocID="{FC1787F4-91F8-E843-951B-A6EAD5BD5BB8}" presName="vertSpace2b" presStyleCnt="0"/>
      <dgm:spPr/>
    </dgm:pt>
    <dgm:pt modelId="{B5CEE623-FA17-5646-A7B7-B4E20AE90DBE}" type="pres">
      <dgm:prSet presAssocID="{922CEBD0-9D91-B241-ACB2-959A7279F3EC}" presName="horz2" presStyleCnt="0"/>
      <dgm:spPr/>
    </dgm:pt>
    <dgm:pt modelId="{B3361F5E-7091-C04E-9542-1EB1D7CFFFB4}" type="pres">
      <dgm:prSet presAssocID="{922CEBD0-9D91-B241-ACB2-959A7279F3EC}" presName="horzSpace2" presStyleCnt="0"/>
      <dgm:spPr/>
    </dgm:pt>
    <dgm:pt modelId="{5DDEB144-7926-2744-B74B-F09FDE883CDC}" type="pres">
      <dgm:prSet presAssocID="{922CEBD0-9D91-B241-ACB2-959A7279F3EC}" presName="tx2" presStyleLbl="revTx" presStyleIdx="4" presStyleCnt="5" custScaleY="157998" custLinFactNeighborY="-3950"/>
      <dgm:spPr/>
    </dgm:pt>
    <dgm:pt modelId="{353840B1-26E8-F249-B045-B770291F1D0F}" type="pres">
      <dgm:prSet presAssocID="{922CEBD0-9D91-B241-ACB2-959A7279F3EC}" presName="vert2" presStyleCnt="0"/>
      <dgm:spPr/>
    </dgm:pt>
    <dgm:pt modelId="{EB19C636-3E7C-8441-94DE-9EAF16D942B7}" type="pres">
      <dgm:prSet presAssocID="{922CEBD0-9D91-B241-ACB2-959A7279F3EC}" presName="thinLine2b" presStyleLbl="callout" presStyleIdx="3" presStyleCnt="4"/>
      <dgm:spPr/>
    </dgm:pt>
    <dgm:pt modelId="{5B45C406-4197-0146-8268-BDEA1ACF1E9A}" type="pres">
      <dgm:prSet presAssocID="{922CEBD0-9D91-B241-ACB2-959A7279F3EC}" presName="vertSpace2b" presStyleCnt="0"/>
      <dgm:spPr/>
    </dgm:pt>
  </dgm:ptLst>
  <dgm:cxnLst>
    <dgm:cxn modelId="{D1A28300-CCFB-C94F-AF71-CEB17F8C1614}" srcId="{C4ED094C-E3A1-0E44-A0F3-D8224ACD8D0A}" destId="{1742E41A-813C-B04F-9F5E-005CD35E2377}" srcOrd="0" destOrd="0" parTransId="{1F91EE74-7736-2F45-B336-0210CFD65150}" sibTransId="{6893C66C-2B85-4344-881E-24D958FA563A}"/>
    <dgm:cxn modelId="{CCF4E20C-A3D9-B549-AFA0-C78B26924814}" srcId="{1742E41A-813C-B04F-9F5E-005CD35E2377}" destId="{92B7BDD8-5D29-664F-8BDE-69C4BAAD045E}" srcOrd="1" destOrd="0" parTransId="{F0F5D2A1-3D2F-2A4F-977E-55A8EC50B6B4}" sibTransId="{5FDABA65-73CA-D24A-B9A5-3D7FF5D5C1DF}"/>
    <dgm:cxn modelId="{375A8533-8B29-F942-B7BB-BD20B4BBA597}" type="presOf" srcId="{FC1787F4-91F8-E843-951B-A6EAD5BD5BB8}" destId="{A0F0A1D4-D2EE-2B44-ACF8-9A02E82E7543}" srcOrd="0" destOrd="0" presId="urn:microsoft.com/office/officeart/2008/layout/LinedList"/>
    <dgm:cxn modelId="{91EF114D-35A2-C845-88F6-026E1EB49955}" type="presOf" srcId="{92B7BDD8-5D29-664F-8BDE-69C4BAAD045E}" destId="{296D3448-DF6E-504D-AEDE-BB76E0483DA0}" srcOrd="0" destOrd="0" presId="urn:microsoft.com/office/officeart/2008/layout/LinedList"/>
    <dgm:cxn modelId="{664FA551-CFBB-E44D-83E4-6BBF9193CBB9}" srcId="{1742E41A-813C-B04F-9F5E-005CD35E2377}" destId="{58D8E91D-CC9C-3744-A6B7-86D3407743A9}" srcOrd="0" destOrd="0" parTransId="{332039FB-E965-E647-9EB0-63F8EB716727}" sibTransId="{E227F494-9C35-F64A-8FA7-4EA4CF61B03E}"/>
    <dgm:cxn modelId="{9C86A878-41B1-744A-8E82-B9516A883738}" srcId="{1742E41A-813C-B04F-9F5E-005CD35E2377}" destId="{922CEBD0-9D91-B241-ACB2-959A7279F3EC}" srcOrd="3" destOrd="0" parTransId="{374C6B03-B74D-7F4E-B4EB-17F24D57AC17}" sibTransId="{A1B60E27-249A-5F4B-84E8-3A79864A35E1}"/>
    <dgm:cxn modelId="{91DF2EA9-83D9-3F4A-A34B-B81EECDAEA66}" type="presOf" srcId="{58D8E91D-CC9C-3744-A6B7-86D3407743A9}" destId="{ABF9BA3F-3CC3-2146-8F32-E0977F87F628}" srcOrd="0" destOrd="0" presId="urn:microsoft.com/office/officeart/2008/layout/LinedList"/>
    <dgm:cxn modelId="{A38574AB-8865-1349-A138-D1FA833C1397}" type="presOf" srcId="{C4ED094C-E3A1-0E44-A0F3-D8224ACD8D0A}" destId="{38A9457C-3956-F742-B920-62C8D291A210}" srcOrd="0" destOrd="0" presId="urn:microsoft.com/office/officeart/2008/layout/LinedList"/>
    <dgm:cxn modelId="{176F8DBE-E143-884B-85FC-A311531E8B6E}" type="presOf" srcId="{922CEBD0-9D91-B241-ACB2-959A7279F3EC}" destId="{5DDEB144-7926-2744-B74B-F09FDE883CDC}" srcOrd="0" destOrd="0" presId="urn:microsoft.com/office/officeart/2008/layout/LinedList"/>
    <dgm:cxn modelId="{DB0C94F1-64C4-AA40-BE3F-2735E9B61953}" type="presOf" srcId="{1742E41A-813C-B04F-9F5E-005CD35E2377}" destId="{A321E631-116F-014E-94C6-271B51DA0561}" srcOrd="0" destOrd="0" presId="urn:microsoft.com/office/officeart/2008/layout/LinedList"/>
    <dgm:cxn modelId="{E5F985FB-9288-C947-88AD-D8E543913FAF}" srcId="{1742E41A-813C-B04F-9F5E-005CD35E2377}" destId="{FC1787F4-91F8-E843-951B-A6EAD5BD5BB8}" srcOrd="2" destOrd="0" parTransId="{B303D23A-8678-2D47-AB90-626A44528F6B}" sibTransId="{00470204-4BC6-244C-9D1B-0BB9E21C33B7}"/>
    <dgm:cxn modelId="{01B6D3C5-E5D2-2C43-A50A-5C86F24AC7C2}" type="presParOf" srcId="{38A9457C-3956-F742-B920-62C8D291A210}" destId="{6C9E42A4-49F7-C44C-B263-72640D3D35BC}" srcOrd="0" destOrd="0" presId="urn:microsoft.com/office/officeart/2008/layout/LinedList"/>
    <dgm:cxn modelId="{5F58A8CD-B596-BD4F-BC42-A53B2C6B7FBD}" type="presParOf" srcId="{38A9457C-3956-F742-B920-62C8D291A210}" destId="{014CEC54-83DA-AE44-9629-74A509E7BA4E}" srcOrd="1" destOrd="0" presId="urn:microsoft.com/office/officeart/2008/layout/LinedList"/>
    <dgm:cxn modelId="{A880619B-9F3A-654D-8758-F9E22FFE5CD8}" type="presParOf" srcId="{014CEC54-83DA-AE44-9629-74A509E7BA4E}" destId="{A321E631-116F-014E-94C6-271B51DA0561}" srcOrd="0" destOrd="0" presId="urn:microsoft.com/office/officeart/2008/layout/LinedList"/>
    <dgm:cxn modelId="{CB528422-546E-5B4F-B783-3D3427C34EE2}" type="presParOf" srcId="{014CEC54-83DA-AE44-9629-74A509E7BA4E}" destId="{DEA91110-55A9-CD4B-AD62-6D5D70E97345}" srcOrd="1" destOrd="0" presId="urn:microsoft.com/office/officeart/2008/layout/LinedList"/>
    <dgm:cxn modelId="{3007DF33-3160-EE42-8054-7972D8438415}" type="presParOf" srcId="{DEA91110-55A9-CD4B-AD62-6D5D70E97345}" destId="{2315BF91-3134-8F46-93E8-A3DF01EC7BB8}" srcOrd="0" destOrd="0" presId="urn:microsoft.com/office/officeart/2008/layout/LinedList"/>
    <dgm:cxn modelId="{D660638B-89C4-9C45-99A0-C5A795D67839}" type="presParOf" srcId="{DEA91110-55A9-CD4B-AD62-6D5D70E97345}" destId="{A29A0E14-45DF-044F-97A1-02A7AED43D17}" srcOrd="1" destOrd="0" presId="urn:microsoft.com/office/officeart/2008/layout/LinedList"/>
    <dgm:cxn modelId="{8BEF869B-2516-A34C-A7A8-604F51B1FA52}" type="presParOf" srcId="{A29A0E14-45DF-044F-97A1-02A7AED43D17}" destId="{4C2F507A-5F11-9741-862B-8E1BFAE358DB}" srcOrd="0" destOrd="0" presId="urn:microsoft.com/office/officeart/2008/layout/LinedList"/>
    <dgm:cxn modelId="{EA9D7902-B962-B644-8384-D19C87C1EF81}" type="presParOf" srcId="{A29A0E14-45DF-044F-97A1-02A7AED43D17}" destId="{ABF9BA3F-3CC3-2146-8F32-E0977F87F628}" srcOrd="1" destOrd="0" presId="urn:microsoft.com/office/officeart/2008/layout/LinedList"/>
    <dgm:cxn modelId="{A1ADDC20-2F60-C14C-9C49-A67ADE5DE9B1}" type="presParOf" srcId="{A29A0E14-45DF-044F-97A1-02A7AED43D17}" destId="{F2F0AB43-0166-AA44-992F-10EB66E68597}" srcOrd="2" destOrd="0" presId="urn:microsoft.com/office/officeart/2008/layout/LinedList"/>
    <dgm:cxn modelId="{5C18135F-5FBA-7642-910A-044602AB28B4}" type="presParOf" srcId="{DEA91110-55A9-CD4B-AD62-6D5D70E97345}" destId="{3A640598-3752-6042-A577-FAAD24B06BB2}" srcOrd="2" destOrd="0" presId="urn:microsoft.com/office/officeart/2008/layout/LinedList"/>
    <dgm:cxn modelId="{485F34BD-812C-BE4A-829F-785177F8A373}" type="presParOf" srcId="{DEA91110-55A9-CD4B-AD62-6D5D70E97345}" destId="{F8AEA8D9-93AB-5B4D-B1EF-7297B8581897}" srcOrd="3" destOrd="0" presId="urn:microsoft.com/office/officeart/2008/layout/LinedList"/>
    <dgm:cxn modelId="{442DC70C-4447-E54A-882E-2EBCB7AC0044}" type="presParOf" srcId="{DEA91110-55A9-CD4B-AD62-6D5D70E97345}" destId="{C7D56097-0181-824E-8D8A-634219658C9B}" srcOrd="4" destOrd="0" presId="urn:microsoft.com/office/officeart/2008/layout/LinedList"/>
    <dgm:cxn modelId="{E5211731-6FE7-B447-AC91-323800661CE3}" type="presParOf" srcId="{C7D56097-0181-824E-8D8A-634219658C9B}" destId="{A099B747-B005-E142-A6A3-C1C679CEADFE}" srcOrd="0" destOrd="0" presId="urn:microsoft.com/office/officeart/2008/layout/LinedList"/>
    <dgm:cxn modelId="{F92812E4-E685-DA4B-ACF2-1005482A4ADD}" type="presParOf" srcId="{C7D56097-0181-824E-8D8A-634219658C9B}" destId="{296D3448-DF6E-504D-AEDE-BB76E0483DA0}" srcOrd="1" destOrd="0" presId="urn:microsoft.com/office/officeart/2008/layout/LinedList"/>
    <dgm:cxn modelId="{2080F4A7-4F2C-D34A-B306-B5224C49ACE1}" type="presParOf" srcId="{C7D56097-0181-824E-8D8A-634219658C9B}" destId="{802C8B6C-E826-F844-8B8D-3E7F5C69631B}" srcOrd="2" destOrd="0" presId="urn:microsoft.com/office/officeart/2008/layout/LinedList"/>
    <dgm:cxn modelId="{F9657776-176C-8547-B7D7-05BF42C9666D}" type="presParOf" srcId="{DEA91110-55A9-CD4B-AD62-6D5D70E97345}" destId="{BE91DEA7-B585-874A-8794-D83A972DBD98}" srcOrd="5" destOrd="0" presId="urn:microsoft.com/office/officeart/2008/layout/LinedList"/>
    <dgm:cxn modelId="{F6EBC47C-676B-B14F-A76E-9D54921396E4}" type="presParOf" srcId="{DEA91110-55A9-CD4B-AD62-6D5D70E97345}" destId="{A979B081-9582-C94E-A5AA-5741FBD0D9FF}" srcOrd="6" destOrd="0" presId="urn:microsoft.com/office/officeart/2008/layout/LinedList"/>
    <dgm:cxn modelId="{285180B5-885D-524B-B15D-2C0DC39086E7}" type="presParOf" srcId="{DEA91110-55A9-CD4B-AD62-6D5D70E97345}" destId="{1CEC21CF-92D2-4348-9155-FB321A9E5DDD}" srcOrd="7" destOrd="0" presId="urn:microsoft.com/office/officeart/2008/layout/LinedList"/>
    <dgm:cxn modelId="{FB7BFFF6-398A-E649-BA1E-58A90FE2E4D3}" type="presParOf" srcId="{1CEC21CF-92D2-4348-9155-FB321A9E5DDD}" destId="{CF2A5354-FCF9-CB47-987A-AE4EC0BC69A3}" srcOrd="0" destOrd="0" presId="urn:microsoft.com/office/officeart/2008/layout/LinedList"/>
    <dgm:cxn modelId="{5FF7E21A-DA0B-7740-8A43-F24F30521D3E}" type="presParOf" srcId="{1CEC21CF-92D2-4348-9155-FB321A9E5DDD}" destId="{A0F0A1D4-D2EE-2B44-ACF8-9A02E82E7543}" srcOrd="1" destOrd="0" presId="urn:microsoft.com/office/officeart/2008/layout/LinedList"/>
    <dgm:cxn modelId="{2BDA6E22-29AD-0744-B848-DD4BE391E73D}" type="presParOf" srcId="{1CEC21CF-92D2-4348-9155-FB321A9E5DDD}" destId="{6C65D8A6-66DC-024C-94C1-E36191A255EF}" srcOrd="2" destOrd="0" presId="urn:microsoft.com/office/officeart/2008/layout/LinedList"/>
    <dgm:cxn modelId="{87677B05-2FCF-F041-A0B3-FC5C43389175}" type="presParOf" srcId="{DEA91110-55A9-CD4B-AD62-6D5D70E97345}" destId="{AD7C6276-751E-3448-9977-F4BCEA248164}" srcOrd="8" destOrd="0" presId="urn:microsoft.com/office/officeart/2008/layout/LinedList"/>
    <dgm:cxn modelId="{FD2BDB01-7BC8-6C4E-A64B-2394D05138D7}" type="presParOf" srcId="{DEA91110-55A9-CD4B-AD62-6D5D70E97345}" destId="{645D8940-B1CB-BC43-A8AF-A5EF767D6768}" srcOrd="9" destOrd="0" presId="urn:microsoft.com/office/officeart/2008/layout/LinedList"/>
    <dgm:cxn modelId="{2270A285-F471-304B-9B0C-2619512B10D8}" type="presParOf" srcId="{DEA91110-55A9-CD4B-AD62-6D5D70E97345}" destId="{B5CEE623-FA17-5646-A7B7-B4E20AE90DBE}" srcOrd="10" destOrd="0" presId="urn:microsoft.com/office/officeart/2008/layout/LinedList"/>
    <dgm:cxn modelId="{624F4CE2-296F-724B-A9F2-69B0EBA734D7}" type="presParOf" srcId="{B5CEE623-FA17-5646-A7B7-B4E20AE90DBE}" destId="{B3361F5E-7091-C04E-9542-1EB1D7CFFFB4}" srcOrd="0" destOrd="0" presId="urn:microsoft.com/office/officeart/2008/layout/LinedList"/>
    <dgm:cxn modelId="{28B0A762-F633-194D-AA8E-92F681836A00}" type="presParOf" srcId="{B5CEE623-FA17-5646-A7B7-B4E20AE90DBE}" destId="{5DDEB144-7926-2744-B74B-F09FDE883CDC}" srcOrd="1" destOrd="0" presId="urn:microsoft.com/office/officeart/2008/layout/LinedList"/>
    <dgm:cxn modelId="{F33012A2-0A42-D24B-84D4-3F501EFDCE7B}" type="presParOf" srcId="{B5CEE623-FA17-5646-A7B7-B4E20AE90DBE}" destId="{353840B1-26E8-F249-B045-B770291F1D0F}" srcOrd="2" destOrd="0" presId="urn:microsoft.com/office/officeart/2008/layout/LinedList"/>
    <dgm:cxn modelId="{A4B2EAD0-A268-0149-8C1F-44E743B1DFBA}" type="presParOf" srcId="{DEA91110-55A9-CD4B-AD62-6D5D70E97345}" destId="{EB19C636-3E7C-8441-94DE-9EAF16D942B7}" srcOrd="11" destOrd="0" presId="urn:microsoft.com/office/officeart/2008/layout/LinedList"/>
    <dgm:cxn modelId="{E9781867-DC30-0F48-B0D6-B0AB20046E93}" type="presParOf" srcId="{DEA91110-55A9-CD4B-AD62-6D5D70E97345}" destId="{5B45C406-4197-0146-8268-BDEA1ACF1E9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81E122-23F2-5048-8CEF-2C73AEBFAD2C}"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AA3A74C3-32F0-9E47-8096-30453DE6DD38}">
      <dgm:prSet phldrT="[文本]"/>
      <dgm:spPr/>
      <dgm:t>
        <a:bodyPr/>
        <a:lstStyle/>
        <a:p>
          <a:r>
            <a:rPr kumimoji="1" lang="zh-CN" altLang="en-US" b="1" dirty="0">
              <a:latin typeface="Microsoft YaHei" panose="020B0503020204020204" pitchFamily="34" charset="-122"/>
              <a:ea typeface="Microsoft YaHei" panose="020B0503020204020204" pitchFamily="34" charset="-122"/>
            </a:rPr>
            <a:t>核心控制目标</a:t>
          </a:r>
          <a:endParaRPr lang="zh-CN" altLang="en-US" dirty="0"/>
        </a:p>
      </dgm:t>
    </dgm:pt>
    <dgm:pt modelId="{9BDD6D6E-E775-8243-980B-87D4A79C98CF}" type="parTrans" cxnId="{F6B23E77-6305-3241-BE6A-63A01FC8084C}">
      <dgm:prSet/>
      <dgm:spPr/>
      <dgm:t>
        <a:bodyPr/>
        <a:lstStyle/>
        <a:p>
          <a:endParaRPr lang="zh-CN" altLang="en-US"/>
        </a:p>
      </dgm:t>
    </dgm:pt>
    <dgm:pt modelId="{DE300D3F-3C85-D14B-808C-811C32B9C8B0}" type="sibTrans" cxnId="{F6B23E77-6305-3241-BE6A-63A01FC8084C}">
      <dgm:prSet/>
      <dgm:spPr/>
      <dgm:t>
        <a:bodyPr/>
        <a:lstStyle/>
        <a:p>
          <a:endParaRPr lang="zh-CN" altLang="en-US"/>
        </a:p>
      </dgm:t>
    </dgm:pt>
    <dgm:pt modelId="{9317335E-6C7D-5644-AD57-ED63C47785F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全流程控制</a:t>
          </a:r>
          <a:endParaRPr lang="zh-CN" altLang="en-US" dirty="0"/>
        </a:p>
      </dgm:t>
    </dgm:pt>
    <dgm:pt modelId="{3C126D1B-F429-604A-8FF2-3018097F3C7E}" type="parTrans" cxnId="{0F2CE76A-3ED6-1642-A54D-98B72D8F232E}">
      <dgm:prSet/>
      <dgm:spPr/>
      <dgm:t>
        <a:bodyPr/>
        <a:lstStyle/>
        <a:p>
          <a:endParaRPr lang="zh-CN" altLang="en-US"/>
        </a:p>
      </dgm:t>
    </dgm:pt>
    <dgm:pt modelId="{6247ADE8-E2B2-E94A-BA47-1F98A0EBF981}" type="sibTrans" cxnId="{0F2CE76A-3ED6-1642-A54D-98B72D8F232E}">
      <dgm:prSet/>
      <dgm:spPr/>
      <dgm:t>
        <a:bodyPr/>
        <a:lstStyle/>
        <a:p>
          <a:endParaRPr lang="zh-CN" altLang="en-US"/>
        </a:p>
      </dgm:t>
    </dgm:pt>
    <dgm:pt modelId="{A9A63EBF-C2A0-234E-AC4A-0DB78CA7A68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自适应学习</a:t>
          </a:r>
          <a:endParaRPr lang="zh-CN" altLang="en-US" dirty="0"/>
        </a:p>
      </dgm:t>
    </dgm:pt>
    <dgm:pt modelId="{40FC4D34-7D0D-A24C-B415-E8173AEE7BDD}" type="parTrans" cxnId="{174A8689-A449-2146-92B5-3625587FBDA7}">
      <dgm:prSet/>
      <dgm:spPr/>
      <dgm:t>
        <a:bodyPr/>
        <a:lstStyle/>
        <a:p>
          <a:endParaRPr lang="zh-CN" altLang="en-US"/>
        </a:p>
      </dgm:t>
    </dgm:pt>
    <dgm:pt modelId="{A4A6BEC4-3F3B-0246-B45F-C2B0499B1A1E}" type="sibTrans" cxnId="{174A8689-A449-2146-92B5-3625587FBDA7}">
      <dgm:prSet/>
      <dgm:spPr/>
      <dgm:t>
        <a:bodyPr/>
        <a:lstStyle/>
        <a:p>
          <a:endParaRPr lang="zh-CN" altLang="en-US"/>
        </a:p>
      </dgm:t>
    </dgm:pt>
    <dgm:pt modelId="{EFEA5808-72CA-B744-A7D3-2BA0FAAA1C5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精准、迅速调控</a:t>
          </a:r>
          <a:endParaRPr lang="zh-CN" altLang="en-US" dirty="0"/>
        </a:p>
      </dgm:t>
    </dgm:pt>
    <dgm:pt modelId="{13687BF8-9B31-DC47-BB00-03BE34F3529A}" type="parTrans" cxnId="{332202F7-7B4B-FC4C-B8DC-1309499C4F80}">
      <dgm:prSet/>
      <dgm:spPr/>
      <dgm:t>
        <a:bodyPr/>
        <a:lstStyle/>
        <a:p>
          <a:endParaRPr lang="zh-CN" altLang="en-US"/>
        </a:p>
      </dgm:t>
    </dgm:pt>
    <dgm:pt modelId="{A1BCBF84-B1D9-E34E-844E-5A346394D731}" type="sibTrans" cxnId="{332202F7-7B4B-FC4C-B8DC-1309499C4F80}">
      <dgm:prSet/>
      <dgm:spPr/>
      <dgm:t>
        <a:bodyPr/>
        <a:lstStyle/>
        <a:p>
          <a:endParaRPr lang="zh-CN" altLang="en-US"/>
        </a:p>
      </dgm:t>
    </dgm:pt>
    <dgm:pt modelId="{72871B18-D6B6-D147-9E78-51BB0E5B803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低成本运行</a:t>
          </a:r>
          <a:endParaRPr lang="zh-CN" altLang="en-US" dirty="0"/>
        </a:p>
      </dgm:t>
    </dgm:pt>
    <dgm:pt modelId="{17E0973C-5066-2A4E-918B-487AD9ECE664}" type="parTrans" cxnId="{986C5D0B-7F85-114E-9DF8-5081EC6DD7D6}">
      <dgm:prSet/>
      <dgm:spPr/>
      <dgm:t>
        <a:bodyPr/>
        <a:lstStyle/>
        <a:p>
          <a:endParaRPr lang="zh-CN" altLang="en-US"/>
        </a:p>
      </dgm:t>
    </dgm:pt>
    <dgm:pt modelId="{9B01B0FF-91EA-C743-A369-4D1B2AE4A670}" type="sibTrans" cxnId="{986C5D0B-7F85-114E-9DF8-5081EC6DD7D6}">
      <dgm:prSet/>
      <dgm:spPr/>
      <dgm:t>
        <a:bodyPr/>
        <a:lstStyle/>
        <a:p>
          <a:endParaRPr lang="zh-CN" altLang="en-US"/>
        </a:p>
      </dgm:t>
    </dgm:pt>
    <dgm:pt modelId="{BD60F225-49E4-474A-BF41-94093A53EB29}" type="pres">
      <dgm:prSet presAssocID="{1C81E122-23F2-5048-8CEF-2C73AEBFAD2C}" presName="Name0" presStyleCnt="0">
        <dgm:presLayoutVars>
          <dgm:orgChart val="1"/>
          <dgm:chPref val="1"/>
          <dgm:dir/>
          <dgm:animOne val="branch"/>
          <dgm:animLvl val="lvl"/>
          <dgm:resizeHandles/>
        </dgm:presLayoutVars>
      </dgm:prSet>
      <dgm:spPr/>
    </dgm:pt>
    <dgm:pt modelId="{A53990DE-BAA8-044B-9D58-A942CB17B2EB}" type="pres">
      <dgm:prSet presAssocID="{AA3A74C3-32F0-9E47-8096-30453DE6DD38}" presName="hierRoot1" presStyleCnt="0">
        <dgm:presLayoutVars>
          <dgm:hierBranch val="init"/>
        </dgm:presLayoutVars>
      </dgm:prSet>
      <dgm:spPr/>
    </dgm:pt>
    <dgm:pt modelId="{C3429CB0-759B-794B-B9A0-3F054AEFBECA}" type="pres">
      <dgm:prSet presAssocID="{AA3A74C3-32F0-9E47-8096-30453DE6DD38}" presName="rootComposite1" presStyleCnt="0"/>
      <dgm:spPr/>
    </dgm:pt>
    <dgm:pt modelId="{47CB3E8E-DC7F-9D48-9639-1EA19C9BBB3B}" type="pres">
      <dgm:prSet presAssocID="{AA3A74C3-32F0-9E47-8096-30453DE6DD38}" presName="rootText1" presStyleLbl="alignAcc1" presStyleIdx="0" presStyleCnt="0">
        <dgm:presLayoutVars>
          <dgm:chPref val="3"/>
        </dgm:presLayoutVars>
      </dgm:prSet>
      <dgm:spPr/>
    </dgm:pt>
    <dgm:pt modelId="{7B69B802-CCD7-6E48-876F-2111FC1F40B1}" type="pres">
      <dgm:prSet presAssocID="{AA3A74C3-32F0-9E47-8096-30453DE6DD38}" presName="topArc1" presStyleLbl="parChTrans1D1" presStyleIdx="0" presStyleCnt="10"/>
      <dgm:spPr/>
    </dgm:pt>
    <dgm:pt modelId="{655DBE6A-B77F-D644-9C49-62041EA0D1E9}" type="pres">
      <dgm:prSet presAssocID="{AA3A74C3-32F0-9E47-8096-30453DE6DD38}" presName="bottomArc1" presStyleLbl="parChTrans1D1" presStyleIdx="1" presStyleCnt="10"/>
      <dgm:spPr/>
    </dgm:pt>
    <dgm:pt modelId="{4B0AAA83-7CDF-A54A-85EE-A40E97940F7B}" type="pres">
      <dgm:prSet presAssocID="{AA3A74C3-32F0-9E47-8096-30453DE6DD38}" presName="topConnNode1" presStyleLbl="node1" presStyleIdx="0" presStyleCnt="0"/>
      <dgm:spPr/>
    </dgm:pt>
    <dgm:pt modelId="{DAC63D2A-0103-D443-809C-FE3AD1D185A6}" type="pres">
      <dgm:prSet presAssocID="{AA3A74C3-32F0-9E47-8096-30453DE6DD38}" presName="hierChild2" presStyleCnt="0"/>
      <dgm:spPr/>
    </dgm:pt>
    <dgm:pt modelId="{D38F576E-18D4-1E49-BB18-FFFBD53D8C6A}" type="pres">
      <dgm:prSet presAssocID="{3C126D1B-F429-604A-8FF2-3018097F3C7E}" presName="Name28" presStyleLbl="parChTrans1D2" presStyleIdx="0" presStyleCnt="4"/>
      <dgm:spPr/>
    </dgm:pt>
    <dgm:pt modelId="{2D1C7009-274C-504B-B289-972C4CB292F6}" type="pres">
      <dgm:prSet presAssocID="{9317335E-6C7D-5644-AD57-ED63C47785FA}" presName="hierRoot2" presStyleCnt="0">
        <dgm:presLayoutVars>
          <dgm:hierBranch val="init"/>
        </dgm:presLayoutVars>
      </dgm:prSet>
      <dgm:spPr/>
    </dgm:pt>
    <dgm:pt modelId="{7E9F1F6D-0C0E-D24C-8B1B-00F4624B974A}" type="pres">
      <dgm:prSet presAssocID="{9317335E-6C7D-5644-AD57-ED63C47785FA}" presName="rootComposite2" presStyleCnt="0"/>
      <dgm:spPr/>
    </dgm:pt>
    <dgm:pt modelId="{F614F1F3-63D4-F741-B8B0-CB28EEEBEF70}" type="pres">
      <dgm:prSet presAssocID="{9317335E-6C7D-5644-AD57-ED63C47785FA}" presName="rootText2" presStyleLbl="alignAcc1" presStyleIdx="0" presStyleCnt="0">
        <dgm:presLayoutVars>
          <dgm:chPref val="3"/>
        </dgm:presLayoutVars>
      </dgm:prSet>
      <dgm:spPr/>
    </dgm:pt>
    <dgm:pt modelId="{93623028-936A-FD46-A1D3-EF44131F234B}" type="pres">
      <dgm:prSet presAssocID="{9317335E-6C7D-5644-AD57-ED63C47785FA}" presName="topArc2" presStyleLbl="parChTrans1D1" presStyleIdx="2" presStyleCnt="10"/>
      <dgm:spPr/>
    </dgm:pt>
    <dgm:pt modelId="{3FD1AD2C-C876-FD46-9ED5-1CF8EA6F2839}" type="pres">
      <dgm:prSet presAssocID="{9317335E-6C7D-5644-AD57-ED63C47785FA}" presName="bottomArc2" presStyleLbl="parChTrans1D1" presStyleIdx="3" presStyleCnt="10"/>
      <dgm:spPr/>
    </dgm:pt>
    <dgm:pt modelId="{1843B126-C7AE-124C-AA33-8F9495B1C53B}" type="pres">
      <dgm:prSet presAssocID="{9317335E-6C7D-5644-AD57-ED63C47785FA}" presName="topConnNode2" presStyleLbl="node2" presStyleIdx="0" presStyleCnt="0"/>
      <dgm:spPr/>
    </dgm:pt>
    <dgm:pt modelId="{745DAE16-0121-5740-A59C-138FA9B38019}" type="pres">
      <dgm:prSet presAssocID="{9317335E-6C7D-5644-AD57-ED63C47785FA}" presName="hierChild4" presStyleCnt="0"/>
      <dgm:spPr/>
    </dgm:pt>
    <dgm:pt modelId="{91382617-4B94-EF43-837E-7FB2DA5C475A}" type="pres">
      <dgm:prSet presAssocID="{9317335E-6C7D-5644-AD57-ED63C47785FA}" presName="hierChild5" presStyleCnt="0"/>
      <dgm:spPr/>
    </dgm:pt>
    <dgm:pt modelId="{A71C269C-AF11-1B45-A866-D4EF5037C741}" type="pres">
      <dgm:prSet presAssocID="{40FC4D34-7D0D-A24C-B415-E8173AEE7BDD}" presName="Name28" presStyleLbl="parChTrans1D2" presStyleIdx="1" presStyleCnt="4"/>
      <dgm:spPr/>
    </dgm:pt>
    <dgm:pt modelId="{5CA10A22-81D1-1845-A291-31DF92363B28}" type="pres">
      <dgm:prSet presAssocID="{A9A63EBF-C2A0-234E-AC4A-0DB78CA7A68A}" presName="hierRoot2" presStyleCnt="0">
        <dgm:presLayoutVars>
          <dgm:hierBranch val="init"/>
        </dgm:presLayoutVars>
      </dgm:prSet>
      <dgm:spPr/>
    </dgm:pt>
    <dgm:pt modelId="{3DB4CCD4-72E1-FA4F-B119-5C6F72F1978E}" type="pres">
      <dgm:prSet presAssocID="{A9A63EBF-C2A0-234E-AC4A-0DB78CA7A68A}" presName="rootComposite2" presStyleCnt="0"/>
      <dgm:spPr/>
    </dgm:pt>
    <dgm:pt modelId="{3F82DC53-6AB5-9D4A-8C96-C4F807B1199F}" type="pres">
      <dgm:prSet presAssocID="{A9A63EBF-C2A0-234E-AC4A-0DB78CA7A68A}" presName="rootText2" presStyleLbl="alignAcc1" presStyleIdx="0" presStyleCnt="0">
        <dgm:presLayoutVars>
          <dgm:chPref val="3"/>
        </dgm:presLayoutVars>
      </dgm:prSet>
      <dgm:spPr/>
    </dgm:pt>
    <dgm:pt modelId="{C4414D1F-6FA7-2B4A-AF54-974C476FE5FD}" type="pres">
      <dgm:prSet presAssocID="{A9A63EBF-C2A0-234E-AC4A-0DB78CA7A68A}" presName="topArc2" presStyleLbl="parChTrans1D1" presStyleIdx="4" presStyleCnt="10"/>
      <dgm:spPr/>
    </dgm:pt>
    <dgm:pt modelId="{27DE34D5-AD38-0447-A3EF-AA129CEA9C99}" type="pres">
      <dgm:prSet presAssocID="{A9A63EBF-C2A0-234E-AC4A-0DB78CA7A68A}" presName="bottomArc2" presStyleLbl="parChTrans1D1" presStyleIdx="5" presStyleCnt="10"/>
      <dgm:spPr/>
    </dgm:pt>
    <dgm:pt modelId="{31DDB734-0A81-7742-BBF2-3F200057F949}" type="pres">
      <dgm:prSet presAssocID="{A9A63EBF-C2A0-234E-AC4A-0DB78CA7A68A}" presName="topConnNode2" presStyleLbl="node2" presStyleIdx="0" presStyleCnt="0"/>
      <dgm:spPr/>
    </dgm:pt>
    <dgm:pt modelId="{5F7617B1-40C5-F445-AB82-3E57395B1A35}" type="pres">
      <dgm:prSet presAssocID="{A9A63EBF-C2A0-234E-AC4A-0DB78CA7A68A}" presName="hierChild4" presStyleCnt="0"/>
      <dgm:spPr/>
    </dgm:pt>
    <dgm:pt modelId="{922C2703-74F1-3641-B06E-88CE8C8F676A}" type="pres">
      <dgm:prSet presAssocID="{A9A63EBF-C2A0-234E-AC4A-0DB78CA7A68A}" presName="hierChild5" presStyleCnt="0"/>
      <dgm:spPr/>
    </dgm:pt>
    <dgm:pt modelId="{D11DF13D-C99D-F542-B942-949FE8D01916}" type="pres">
      <dgm:prSet presAssocID="{13687BF8-9B31-DC47-BB00-03BE34F3529A}" presName="Name28" presStyleLbl="parChTrans1D2" presStyleIdx="2" presStyleCnt="4"/>
      <dgm:spPr/>
    </dgm:pt>
    <dgm:pt modelId="{90726B76-9203-1248-91F7-758B002F0523}" type="pres">
      <dgm:prSet presAssocID="{EFEA5808-72CA-B744-A7D3-2BA0FAAA1C51}" presName="hierRoot2" presStyleCnt="0">
        <dgm:presLayoutVars>
          <dgm:hierBranch val="init"/>
        </dgm:presLayoutVars>
      </dgm:prSet>
      <dgm:spPr/>
    </dgm:pt>
    <dgm:pt modelId="{96D2B933-4A3A-2349-AA86-4D38ADE80C0C}" type="pres">
      <dgm:prSet presAssocID="{EFEA5808-72CA-B744-A7D3-2BA0FAAA1C51}" presName="rootComposite2" presStyleCnt="0"/>
      <dgm:spPr/>
    </dgm:pt>
    <dgm:pt modelId="{2ED3BBC9-EC05-8A45-9E9F-E1E4DB5E8B20}" type="pres">
      <dgm:prSet presAssocID="{EFEA5808-72CA-B744-A7D3-2BA0FAAA1C51}" presName="rootText2" presStyleLbl="alignAcc1" presStyleIdx="0" presStyleCnt="0">
        <dgm:presLayoutVars>
          <dgm:chPref val="3"/>
        </dgm:presLayoutVars>
      </dgm:prSet>
      <dgm:spPr/>
    </dgm:pt>
    <dgm:pt modelId="{FBE2DF9F-B414-8747-91AB-E9AE13639843}" type="pres">
      <dgm:prSet presAssocID="{EFEA5808-72CA-B744-A7D3-2BA0FAAA1C51}" presName="topArc2" presStyleLbl="parChTrans1D1" presStyleIdx="6" presStyleCnt="10"/>
      <dgm:spPr/>
    </dgm:pt>
    <dgm:pt modelId="{8FC0DAF0-0CD0-F44D-8162-1A29B6121857}" type="pres">
      <dgm:prSet presAssocID="{EFEA5808-72CA-B744-A7D3-2BA0FAAA1C51}" presName="bottomArc2" presStyleLbl="parChTrans1D1" presStyleIdx="7" presStyleCnt="10"/>
      <dgm:spPr/>
    </dgm:pt>
    <dgm:pt modelId="{1651CCF8-A568-FF4F-B79F-BF0F9C7AF978}" type="pres">
      <dgm:prSet presAssocID="{EFEA5808-72CA-B744-A7D3-2BA0FAAA1C51}" presName="topConnNode2" presStyleLbl="node2" presStyleIdx="0" presStyleCnt="0"/>
      <dgm:spPr/>
    </dgm:pt>
    <dgm:pt modelId="{A0312697-9C13-564C-9B46-716BF48F3597}" type="pres">
      <dgm:prSet presAssocID="{EFEA5808-72CA-B744-A7D3-2BA0FAAA1C51}" presName="hierChild4" presStyleCnt="0"/>
      <dgm:spPr/>
    </dgm:pt>
    <dgm:pt modelId="{1A6EED0C-E965-C647-9EB0-7A95DD2126F8}" type="pres">
      <dgm:prSet presAssocID="{EFEA5808-72CA-B744-A7D3-2BA0FAAA1C51}" presName="hierChild5" presStyleCnt="0"/>
      <dgm:spPr/>
    </dgm:pt>
    <dgm:pt modelId="{717FDBC8-E531-8240-B0E4-987D45456126}" type="pres">
      <dgm:prSet presAssocID="{17E0973C-5066-2A4E-918B-487AD9ECE664}" presName="Name28" presStyleLbl="parChTrans1D2" presStyleIdx="3" presStyleCnt="4"/>
      <dgm:spPr/>
    </dgm:pt>
    <dgm:pt modelId="{93C10A82-FA35-2141-980C-B3201769C9AC}" type="pres">
      <dgm:prSet presAssocID="{72871B18-D6B6-D147-9E78-51BB0E5B8031}" presName="hierRoot2" presStyleCnt="0">
        <dgm:presLayoutVars>
          <dgm:hierBranch val="init"/>
        </dgm:presLayoutVars>
      </dgm:prSet>
      <dgm:spPr/>
    </dgm:pt>
    <dgm:pt modelId="{3EDDC268-E3BD-E040-BBCE-50E44AE9DF89}" type="pres">
      <dgm:prSet presAssocID="{72871B18-D6B6-D147-9E78-51BB0E5B8031}" presName="rootComposite2" presStyleCnt="0"/>
      <dgm:spPr/>
    </dgm:pt>
    <dgm:pt modelId="{D5EDCAB3-6BA4-D04F-A074-D91F63123E0A}" type="pres">
      <dgm:prSet presAssocID="{72871B18-D6B6-D147-9E78-51BB0E5B8031}" presName="rootText2" presStyleLbl="alignAcc1" presStyleIdx="0" presStyleCnt="0">
        <dgm:presLayoutVars>
          <dgm:chPref val="3"/>
        </dgm:presLayoutVars>
      </dgm:prSet>
      <dgm:spPr/>
    </dgm:pt>
    <dgm:pt modelId="{B5E0DA37-5A08-A846-90BF-08D1872E2C5B}" type="pres">
      <dgm:prSet presAssocID="{72871B18-D6B6-D147-9E78-51BB0E5B8031}" presName="topArc2" presStyleLbl="parChTrans1D1" presStyleIdx="8" presStyleCnt="10"/>
      <dgm:spPr/>
    </dgm:pt>
    <dgm:pt modelId="{8F5312B9-2406-A644-AFD1-FE7EEEE1ED7E}" type="pres">
      <dgm:prSet presAssocID="{72871B18-D6B6-D147-9E78-51BB0E5B8031}" presName="bottomArc2" presStyleLbl="parChTrans1D1" presStyleIdx="9" presStyleCnt="10"/>
      <dgm:spPr/>
    </dgm:pt>
    <dgm:pt modelId="{9FB8FE7C-6B2C-B445-B29A-C4245576F616}" type="pres">
      <dgm:prSet presAssocID="{72871B18-D6B6-D147-9E78-51BB0E5B8031}" presName="topConnNode2" presStyleLbl="node2" presStyleIdx="0" presStyleCnt="0"/>
      <dgm:spPr/>
    </dgm:pt>
    <dgm:pt modelId="{900E740B-CB65-3C4C-810D-DBBE76A70396}" type="pres">
      <dgm:prSet presAssocID="{72871B18-D6B6-D147-9E78-51BB0E5B8031}" presName="hierChild4" presStyleCnt="0"/>
      <dgm:spPr/>
    </dgm:pt>
    <dgm:pt modelId="{BAF697BA-FD86-834C-8418-E4DF760AB402}" type="pres">
      <dgm:prSet presAssocID="{72871B18-D6B6-D147-9E78-51BB0E5B8031}" presName="hierChild5" presStyleCnt="0"/>
      <dgm:spPr/>
    </dgm:pt>
    <dgm:pt modelId="{617FE3DB-C97A-674C-A02A-53A330B4FE36}" type="pres">
      <dgm:prSet presAssocID="{AA3A74C3-32F0-9E47-8096-30453DE6DD38}" presName="hierChild3" presStyleCnt="0"/>
      <dgm:spPr/>
    </dgm:pt>
  </dgm:ptLst>
  <dgm:cxnLst>
    <dgm:cxn modelId="{C8721206-3F66-5941-87B8-EACC8483CA23}" type="presOf" srcId="{3C126D1B-F429-604A-8FF2-3018097F3C7E}" destId="{D38F576E-18D4-1E49-BB18-FFFBD53D8C6A}" srcOrd="0" destOrd="0" presId="urn:microsoft.com/office/officeart/2008/layout/HalfCircleOrganizationChart"/>
    <dgm:cxn modelId="{986C5D0B-7F85-114E-9DF8-5081EC6DD7D6}" srcId="{AA3A74C3-32F0-9E47-8096-30453DE6DD38}" destId="{72871B18-D6B6-D147-9E78-51BB0E5B8031}" srcOrd="3" destOrd="0" parTransId="{17E0973C-5066-2A4E-918B-487AD9ECE664}" sibTransId="{9B01B0FF-91EA-C743-A369-4D1B2AE4A670}"/>
    <dgm:cxn modelId="{4DDD4D2B-A191-3041-A2B3-7F3BF6A7BF39}" type="presOf" srcId="{AA3A74C3-32F0-9E47-8096-30453DE6DD38}" destId="{47CB3E8E-DC7F-9D48-9639-1EA19C9BBB3B}" srcOrd="0" destOrd="0" presId="urn:microsoft.com/office/officeart/2008/layout/HalfCircleOrganizationChart"/>
    <dgm:cxn modelId="{88657D2C-F4B2-2E41-904D-41DFFDEF3427}" type="presOf" srcId="{AA3A74C3-32F0-9E47-8096-30453DE6DD38}" destId="{4B0AAA83-7CDF-A54A-85EE-A40E97940F7B}" srcOrd="1" destOrd="0" presId="urn:microsoft.com/office/officeart/2008/layout/HalfCircleOrganizationChart"/>
    <dgm:cxn modelId="{D619003A-BD8C-8849-B8DF-085458B3899E}" type="presOf" srcId="{1C81E122-23F2-5048-8CEF-2C73AEBFAD2C}" destId="{BD60F225-49E4-474A-BF41-94093A53EB29}" srcOrd="0" destOrd="0" presId="urn:microsoft.com/office/officeart/2008/layout/HalfCircleOrganizationChart"/>
    <dgm:cxn modelId="{5E3E2E3B-1DAB-7848-999F-D77DA6387847}" type="presOf" srcId="{9317335E-6C7D-5644-AD57-ED63C47785FA}" destId="{1843B126-C7AE-124C-AA33-8F9495B1C53B}" srcOrd="1" destOrd="0" presId="urn:microsoft.com/office/officeart/2008/layout/HalfCircleOrganizationChart"/>
    <dgm:cxn modelId="{40FCBF52-76F3-E546-8423-89B170A8D479}" type="presOf" srcId="{13687BF8-9B31-DC47-BB00-03BE34F3529A}" destId="{D11DF13D-C99D-F542-B942-949FE8D01916}" srcOrd="0" destOrd="0" presId="urn:microsoft.com/office/officeart/2008/layout/HalfCircleOrganizationChart"/>
    <dgm:cxn modelId="{BB1DA753-1940-524D-A0F6-D36CAF45EECA}" type="presOf" srcId="{40FC4D34-7D0D-A24C-B415-E8173AEE7BDD}" destId="{A71C269C-AF11-1B45-A866-D4EF5037C741}" srcOrd="0" destOrd="0" presId="urn:microsoft.com/office/officeart/2008/layout/HalfCircleOrganizationChart"/>
    <dgm:cxn modelId="{BC93F565-8C73-1A48-B944-9F9BF485E93E}" type="presOf" srcId="{A9A63EBF-C2A0-234E-AC4A-0DB78CA7A68A}" destId="{3F82DC53-6AB5-9D4A-8C96-C4F807B1199F}" srcOrd="0" destOrd="0" presId="urn:microsoft.com/office/officeart/2008/layout/HalfCircleOrganizationChart"/>
    <dgm:cxn modelId="{0F2CE76A-3ED6-1642-A54D-98B72D8F232E}" srcId="{AA3A74C3-32F0-9E47-8096-30453DE6DD38}" destId="{9317335E-6C7D-5644-AD57-ED63C47785FA}" srcOrd="0" destOrd="0" parTransId="{3C126D1B-F429-604A-8FF2-3018097F3C7E}" sibTransId="{6247ADE8-E2B2-E94A-BA47-1F98A0EBF981}"/>
    <dgm:cxn modelId="{35A68B71-521A-6845-A3CD-323D41FE55F8}" type="presOf" srcId="{17E0973C-5066-2A4E-918B-487AD9ECE664}" destId="{717FDBC8-E531-8240-B0E4-987D45456126}" srcOrd="0" destOrd="0" presId="urn:microsoft.com/office/officeart/2008/layout/HalfCircleOrganizationChart"/>
    <dgm:cxn modelId="{F6B23E77-6305-3241-BE6A-63A01FC8084C}" srcId="{1C81E122-23F2-5048-8CEF-2C73AEBFAD2C}" destId="{AA3A74C3-32F0-9E47-8096-30453DE6DD38}" srcOrd="0" destOrd="0" parTransId="{9BDD6D6E-E775-8243-980B-87D4A79C98CF}" sibTransId="{DE300D3F-3C85-D14B-808C-811C32B9C8B0}"/>
    <dgm:cxn modelId="{D593847A-2471-D744-BE9D-42884DB63C74}" type="presOf" srcId="{EFEA5808-72CA-B744-A7D3-2BA0FAAA1C51}" destId="{1651CCF8-A568-FF4F-B79F-BF0F9C7AF978}" srcOrd="1" destOrd="0" presId="urn:microsoft.com/office/officeart/2008/layout/HalfCircleOrganizationChart"/>
    <dgm:cxn modelId="{174A8689-A449-2146-92B5-3625587FBDA7}" srcId="{AA3A74C3-32F0-9E47-8096-30453DE6DD38}" destId="{A9A63EBF-C2A0-234E-AC4A-0DB78CA7A68A}" srcOrd="1" destOrd="0" parTransId="{40FC4D34-7D0D-A24C-B415-E8173AEE7BDD}" sibTransId="{A4A6BEC4-3F3B-0246-B45F-C2B0499B1A1E}"/>
    <dgm:cxn modelId="{BAB5D890-4419-9848-BB53-4F99A2B588BD}" type="presOf" srcId="{A9A63EBF-C2A0-234E-AC4A-0DB78CA7A68A}" destId="{31DDB734-0A81-7742-BBF2-3F200057F949}" srcOrd="1" destOrd="0" presId="urn:microsoft.com/office/officeart/2008/layout/HalfCircleOrganizationChart"/>
    <dgm:cxn modelId="{A94BD1B6-7215-0547-AF3D-60AD8C455E58}" type="presOf" srcId="{72871B18-D6B6-D147-9E78-51BB0E5B8031}" destId="{9FB8FE7C-6B2C-B445-B29A-C4245576F616}" srcOrd="1" destOrd="0" presId="urn:microsoft.com/office/officeart/2008/layout/HalfCircleOrganizationChart"/>
    <dgm:cxn modelId="{89BA20C9-DFC0-5941-B4EB-4E08364E3621}" type="presOf" srcId="{9317335E-6C7D-5644-AD57-ED63C47785FA}" destId="{F614F1F3-63D4-F741-B8B0-CB28EEEBEF70}" srcOrd="0" destOrd="0" presId="urn:microsoft.com/office/officeart/2008/layout/HalfCircleOrganizationChart"/>
    <dgm:cxn modelId="{9ECF48F6-33B0-4347-A59E-C75B9F666F31}" type="presOf" srcId="{72871B18-D6B6-D147-9E78-51BB0E5B8031}" destId="{D5EDCAB3-6BA4-D04F-A074-D91F63123E0A}" srcOrd="0" destOrd="0" presId="urn:microsoft.com/office/officeart/2008/layout/HalfCircleOrganizationChart"/>
    <dgm:cxn modelId="{332202F7-7B4B-FC4C-B8DC-1309499C4F80}" srcId="{AA3A74C3-32F0-9E47-8096-30453DE6DD38}" destId="{EFEA5808-72CA-B744-A7D3-2BA0FAAA1C51}" srcOrd="2" destOrd="0" parTransId="{13687BF8-9B31-DC47-BB00-03BE34F3529A}" sibTransId="{A1BCBF84-B1D9-E34E-844E-5A346394D731}"/>
    <dgm:cxn modelId="{3A416EFE-387D-4249-BDAF-5287B774AC22}" type="presOf" srcId="{EFEA5808-72CA-B744-A7D3-2BA0FAAA1C51}" destId="{2ED3BBC9-EC05-8A45-9E9F-E1E4DB5E8B20}" srcOrd="0" destOrd="0" presId="urn:microsoft.com/office/officeart/2008/layout/HalfCircleOrganizationChart"/>
    <dgm:cxn modelId="{DC967ADD-8155-554A-AF16-E5E5EDC5F783}" type="presParOf" srcId="{BD60F225-49E4-474A-BF41-94093A53EB29}" destId="{A53990DE-BAA8-044B-9D58-A942CB17B2EB}" srcOrd="0" destOrd="0" presId="urn:microsoft.com/office/officeart/2008/layout/HalfCircleOrganizationChart"/>
    <dgm:cxn modelId="{1DCD5BA0-6267-8A47-9B03-68EDC2CCCBBE}" type="presParOf" srcId="{A53990DE-BAA8-044B-9D58-A942CB17B2EB}" destId="{C3429CB0-759B-794B-B9A0-3F054AEFBECA}" srcOrd="0" destOrd="0" presId="urn:microsoft.com/office/officeart/2008/layout/HalfCircleOrganizationChart"/>
    <dgm:cxn modelId="{1C4EEC27-44E3-FF4B-9ACF-4D5B257CA460}" type="presParOf" srcId="{C3429CB0-759B-794B-B9A0-3F054AEFBECA}" destId="{47CB3E8E-DC7F-9D48-9639-1EA19C9BBB3B}" srcOrd="0" destOrd="0" presId="urn:microsoft.com/office/officeart/2008/layout/HalfCircleOrganizationChart"/>
    <dgm:cxn modelId="{3463F216-9431-CE4B-A92A-A1B6FACF3D4A}" type="presParOf" srcId="{C3429CB0-759B-794B-B9A0-3F054AEFBECA}" destId="{7B69B802-CCD7-6E48-876F-2111FC1F40B1}" srcOrd="1" destOrd="0" presId="urn:microsoft.com/office/officeart/2008/layout/HalfCircleOrganizationChart"/>
    <dgm:cxn modelId="{6B8E60CF-3476-E141-9127-55067CA7F936}" type="presParOf" srcId="{C3429CB0-759B-794B-B9A0-3F054AEFBECA}" destId="{655DBE6A-B77F-D644-9C49-62041EA0D1E9}" srcOrd="2" destOrd="0" presId="urn:microsoft.com/office/officeart/2008/layout/HalfCircleOrganizationChart"/>
    <dgm:cxn modelId="{2EBA6BF7-8DEC-7746-B93B-DBAE69180EB1}" type="presParOf" srcId="{C3429CB0-759B-794B-B9A0-3F054AEFBECA}" destId="{4B0AAA83-7CDF-A54A-85EE-A40E97940F7B}" srcOrd="3" destOrd="0" presId="urn:microsoft.com/office/officeart/2008/layout/HalfCircleOrganizationChart"/>
    <dgm:cxn modelId="{B4EA4955-D313-DF47-A25E-EFE4B746C773}" type="presParOf" srcId="{A53990DE-BAA8-044B-9D58-A942CB17B2EB}" destId="{DAC63D2A-0103-D443-809C-FE3AD1D185A6}" srcOrd="1" destOrd="0" presId="urn:microsoft.com/office/officeart/2008/layout/HalfCircleOrganizationChart"/>
    <dgm:cxn modelId="{40A9D278-2FC0-314E-813E-68E05E4FF978}" type="presParOf" srcId="{DAC63D2A-0103-D443-809C-FE3AD1D185A6}" destId="{D38F576E-18D4-1E49-BB18-FFFBD53D8C6A}" srcOrd="0" destOrd="0" presId="urn:microsoft.com/office/officeart/2008/layout/HalfCircleOrganizationChart"/>
    <dgm:cxn modelId="{F65CDEEB-25A4-6148-B8A6-8EBF0E184F5A}" type="presParOf" srcId="{DAC63D2A-0103-D443-809C-FE3AD1D185A6}" destId="{2D1C7009-274C-504B-B289-972C4CB292F6}" srcOrd="1" destOrd="0" presId="urn:microsoft.com/office/officeart/2008/layout/HalfCircleOrganizationChart"/>
    <dgm:cxn modelId="{80DA9A1A-3E09-8E40-B834-D2669C62D2D4}" type="presParOf" srcId="{2D1C7009-274C-504B-B289-972C4CB292F6}" destId="{7E9F1F6D-0C0E-D24C-8B1B-00F4624B974A}" srcOrd="0" destOrd="0" presId="urn:microsoft.com/office/officeart/2008/layout/HalfCircleOrganizationChart"/>
    <dgm:cxn modelId="{9E175791-622B-4A42-9E74-3E6679CB792B}" type="presParOf" srcId="{7E9F1F6D-0C0E-D24C-8B1B-00F4624B974A}" destId="{F614F1F3-63D4-F741-B8B0-CB28EEEBEF70}" srcOrd="0" destOrd="0" presId="urn:microsoft.com/office/officeart/2008/layout/HalfCircleOrganizationChart"/>
    <dgm:cxn modelId="{15DE93C8-C6C1-204C-9A14-439B14B0A512}" type="presParOf" srcId="{7E9F1F6D-0C0E-D24C-8B1B-00F4624B974A}" destId="{93623028-936A-FD46-A1D3-EF44131F234B}" srcOrd="1" destOrd="0" presId="urn:microsoft.com/office/officeart/2008/layout/HalfCircleOrganizationChart"/>
    <dgm:cxn modelId="{4A59E825-FBC7-C347-B965-BE97F5F7F1DE}" type="presParOf" srcId="{7E9F1F6D-0C0E-D24C-8B1B-00F4624B974A}" destId="{3FD1AD2C-C876-FD46-9ED5-1CF8EA6F2839}" srcOrd="2" destOrd="0" presId="urn:microsoft.com/office/officeart/2008/layout/HalfCircleOrganizationChart"/>
    <dgm:cxn modelId="{27663841-B430-1844-8B00-4FAA81934C61}" type="presParOf" srcId="{7E9F1F6D-0C0E-D24C-8B1B-00F4624B974A}" destId="{1843B126-C7AE-124C-AA33-8F9495B1C53B}" srcOrd="3" destOrd="0" presId="urn:microsoft.com/office/officeart/2008/layout/HalfCircleOrganizationChart"/>
    <dgm:cxn modelId="{8835A05A-24AF-0B43-8C38-168BD67AFA5C}" type="presParOf" srcId="{2D1C7009-274C-504B-B289-972C4CB292F6}" destId="{745DAE16-0121-5740-A59C-138FA9B38019}" srcOrd="1" destOrd="0" presId="urn:microsoft.com/office/officeart/2008/layout/HalfCircleOrganizationChart"/>
    <dgm:cxn modelId="{5EEFC2CC-300D-874E-B58A-45E957A27685}" type="presParOf" srcId="{2D1C7009-274C-504B-B289-972C4CB292F6}" destId="{91382617-4B94-EF43-837E-7FB2DA5C475A}" srcOrd="2" destOrd="0" presId="urn:microsoft.com/office/officeart/2008/layout/HalfCircleOrganizationChart"/>
    <dgm:cxn modelId="{D58ED117-0E18-DB47-AF3C-8931630803B6}" type="presParOf" srcId="{DAC63D2A-0103-D443-809C-FE3AD1D185A6}" destId="{A71C269C-AF11-1B45-A866-D4EF5037C741}" srcOrd="2" destOrd="0" presId="urn:microsoft.com/office/officeart/2008/layout/HalfCircleOrganizationChart"/>
    <dgm:cxn modelId="{89B8B605-0195-AD4F-94FB-794CF7666F08}" type="presParOf" srcId="{DAC63D2A-0103-D443-809C-FE3AD1D185A6}" destId="{5CA10A22-81D1-1845-A291-31DF92363B28}" srcOrd="3" destOrd="0" presId="urn:microsoft.com/office/officeart/2008/layout/HalfCircleOrganizationChart"/>
    <dgm:cxn modelId="{B3404831-5699-5949-999F-A0253267013E}" type="presParOf" srcId="{5CA10A22-81D1-1845-A291-31DF92363B28}" destId="{3DB4CCD4-72E1-FA4F-B119-5C6F72F1978E}" srcOrd="0" destOrd="0" presId="urn:microsoft.com/office/officeart/2008/layout/HalfCircleOrganizationChart"/>
    <dgm:cxn modelId="{59B25DEC-F049-6640-B490-CC8A36BA3B09}" type="presParOf" srcId="{3DB4CCD4-72E1-FA4F-B119-5C6F72F1978E}" destId="{3F82DC53-6AB5-9D4A-8C96-C4F807B1199F}" srcOrd="0" destOrd="0" presId="urn:microsoft.com/office/officeart/2008/layout/HalfCircleOrganizationChart"/>
    <dgm:cxn modelId="{FBD97E28-0A5D-9145-9BA1-5BDC7CD5B670}" type="presParOf" srcId="{3DB4CCD4-72E1-FA4F-B119-5C6F72F1978E}" destId="{C4414D1F-6FA7-2B4A-AF54-974C476FE5FD}" srcOrd="1" destOrd="0" presId="urn:microsoft.com/office/officeart/2008/layout/HalfCircleOrganizationChart"/>
    <dgm:cxn modelId="{278FCFC3-25CE-D44D-98FC-106C5BE79A94}" type="presParOf" srcId="{3DB4CCD4-72E1-FA4F-B119-5C6F72F1978E}" destId="{27DE34D5-AD38-0447-A3EF-AA129CEA9C99}" srcOrd="2" destOrd="0" presId="urn:microsoft.com/office/officeart/2008/layout/HalfCircleOrganizationChart"/>
    <dgm:cxn modelId="{A31058FB-8268-3843-99E1-E3B6E9947E82}" type="presParOf" srcId="{3DB4CCD4-72E1-FA4F-B119-5C6F72F1978E}" destId="{31DDB734-0A81-7742-BBF2-3F200057F949}" srcOrd="3" destOrd="0" presId="urn:microsoft.com/office/officeart/2008/layout/HalfCircleOrganizationChart"/>
    <dgm:cxn modelId="{C2D56B54-8C1C-7144-A28C-B93922891EA9}" type="presParOf" srcId="{5CA10A22-81D1-1845-A291-31DF92363B28}" destId="{5F7617B1-40C5-F445-AB82-3E57395B1A35}" srcOrd="1" destOrd="0" presId="urn:microsoft.com/office/officeart/2008/layout/HalfCircleOrganizationChart"/>
    <dgm:cxn modelId="{197DAC8E-2C58-A748-B0CD-FE23D477E4C4}" type="presParOf" srcId="{5CA10A22-81D1-1845-A291-31DF92363B28}" destId="{922C2703-74F1-3641-B06E-88CE8C8F676A}" srcOrd="2" destOrd="0" presId="urn:microsoft.com/office/officeart/2008/layout/HalfCircleOrganizationChart"/>
    <dgm:cxn modelId="{9F1E7F9F-0CF0-0849-8CF9-D990C39F86B4}" type="presParOf" srcId="{DAC63D2A-0103-D443-809C-FE3AD1D185A6}" destId="{D11DF13D-C99D-F542-B942-949FE8D01916}" srcOrd="4" destOrd="0" presId="urn:microsoft.com/office/officeart/2008/layout/HalfCircleOrganizationChart"/>
    <dgm:cxn modelId="{DB7716FC-B471-6C46-AF70-C19BA5AC01C5}" type="presParOf" srcId="{DAC63D2A-0103-D443-809C-FE3AD1D185A6}" destId="{90726B76-9203-1248-91F7-758B002F0523}" srcOrd="5" destOrd="0" presId="urn:microsoft.com/office/officeart/2008/layout/HalfCircleOrganizationChart"/>
    <dgm:cxn modelId="{8EBF21E0-950F-6B4E-9853-2454F3AFEE5C}" type="presParOf" srcId="{90726B76-9203-1248-91F7-758B002F0523}" destId="{96D2B933-4A3A-2349-AA86-4D38ADE80C0C}" srcOrd="0" destOrd="0" presId="urn:microsoft.com/office/officeart/2008/layout/HalfCircleOrganizationChart"/>
    <dgm:cxn modelId="{B5C510BD-9D39-3848-AF98-4AC6725EAABD}" type="presParOf" srcId="{96D2B933-4A3A-2349-AA86-4D38ADE80C0C}" destId="{2ED3BBC9-EC05-8A45-9E9F-E1E4DB5E8B20}" srcOrd="0" destOrd="0" presId="urn:microsoft.com/office/officeart/2008/layout/HalfCircleOrganizationChart"/>
    <dgm:cxn modelId="{80BB0527-18EE-B64B-B68A-F9E10E45072E}" type="presParOf" srcId="{96D2B933-4A3A-2349-AA86-4D38ADE80C0C}" destId="{FBE2DF9F-B414-8747-91AB-E9AE13639843}" srcOrd="1" destOrd="0" presId="urn:microsoft.com/office/officeart/2008/layout/HalfCircleOrganizationChart"/>
    <dgm:cxn modelId="{8D5E97AC-7212-C44C-86BB-83E036359E8C}" type="presParOf" srcId="{96D2B933-4A3A-2349-AA86-4D38ADE80C0C}" destId="{8FC0DAF0-0CD0-F44D-8162-1A29B6121857}" srcOrd="2" destOrd="0" presId="urn:microsoft.com/office/officeart/2008/layout/HalfCircleOrganizationChart"/>
    <dgm:cxn modelId="{F02882D3-914D-2843-A7A2-BCEA4E60756E}" type="presParOf" srcId="{96D2B933-4A3A-2349-AA86-4D38ADE80C0C}" destId="{1651CCF8-A568-FF4F-B79F-BF0F9C7AF978}" srcOrd="3" destOrd="0" presId="urn:microsoft.com/office/officeart/2008/layout/HalfCircleOrganizationChart"/>
    <dgm:cxn modelId="{DE6BD4E2-6AF8-3048-A7BE-18DAD693BAAC}" type="presParOf" srcId="{90726B76-9203-1248-91F7-758B002F0523}" destId="{A0312697-9C13-564C-9B46-716BF48F3597}" srcOrd="1" destOrd="0" presId="urn:microsoft.com/office/officeart/2008/layout/HalfCircleOrganizationChart"/>
    <dgm:cxn modelId="{0EA6483B-F4D2-FF49-907C-A6E849A958DD}" type="presParOf" srcId="{90726B76-9203-1248-91F7-758B002F0523}" destId="{1A6EED0C-E965-C647-9EB0-7A95DD2126F8}" srcOrd="2" destOrd="0" presId="urn:microsoft.com/office/officeart/2008/layout/HalfCircleOrganizationChart"/>
    <dgm:cxn modelId="{3A83B925-EA63-244E-B976-60CDFD1D40DD}" type="presParOf" srcId="{DAC63D2A-0103-D443-809C-FE3AD1D185A6}" destId="{717FDBC8-E531-8240-B0E4-987D45456126}" srcOrd="6" destOrd="0" presId="urn:microsoft.com/office/officeart/2008/layout/HalfCircleOrganizationChart"/>
    <dgm:cxn modelId="{E8CB14FB-55B6-F047-95E5-051F74380E50}" type="presParOf" srcId="{DAC63D2A-0103-D443-809C-FE3AD1D185A6}" destId="{93C10A82-FA35-2141-980C-B3201769C9AC}" srcOrd="7" destOrd="0" presId="urn:microsoft.com/office/officeart/2008/layout/HalfCircleOrganizationChart"/>
    <dgm:cxn modelId="{63ED6B4F-C79A-3740-83C8-FCEC8C59382D}" type="presParOf" srcId="{93C10A82-FA35-2141-980C-B3201769C9AC}" destId="{3EDDC268-E3BD-E040-BBCE-50E44AE9DF89}" srcOrd="0" destOrd="0" presId="urn:microsoft.com/office/officeart/2008/layout/HalfCircleOrganizationChart"/>
    <dgm:cxn modelId="{787A9B0F-F9EE-6746-A00D-4C7138C1BE2A}" type="presParOf" srcId="{3EDDC268-E3BD-E040-BBCE-50E44AE9DF89}" destId="{D5EDCAB3-6BA4-D04F-A074-D91F63123E0A}" srcOrd="0" destOrd="0" presId="urn:microsoft.com/office/officeart/2008/layout/HalfCircleOrganizationChart"/>
    <dgm:cxn modelId="{712F2E23-B7B8-994D-88B2-2042082271EB}" type="presParOf" srcId="{3EDDC268-E3BD-E040-BBCE-50E44AE9DF89}" destId="{B5E0DA37-5A08-A846-90BF-08D1872E2C5B}" srcOrd="1" destOrd="0" presId="urn:microsoft.com/office/officeart/2008/layout/HalfCircleOrganizationChart"/>
    <dgm:cxn modelId="{C711BD8C-BBAA-7442-94FA-6D5CB92836F6}" type="presParOf" srcId="{3EDDC268-E3BD-E040-BBCE-50E44AE9DF89}" destId="{8F5312B9-2406-A644-AFD1-FE7EEEE1ED7E}" srcOrd="2" destOrd="0" presId="urn:microsoft.com/office/officeart/2008/layout/HalfCircleOrganizationChart"/>
    <dgm:cxn modelId="{EB428105-6D20-6948-AC39-985D14F4A431}" type="presParOf" srcId="{3EDDC268-E3BD-E040-BBCE-50E44AE9DF89}" destId="{9FB8FE7C-6B2C-B445-B29A-C4245576F616}" srcOrd="3" destOrd="0" presId="urn:microsoft.com/office/officeart/2008/layout/HalfCircleOrganizationChart"/>
    <dgm:cxn modelId="{D1C1DB1D-BF59-9F46-A83B-C0385F3A37F7}" type="presParOf" srcId="{93C10A82-FA35-2141-980C-B3201769C9AC}" destId="{900E740B-CB65-3C4C-810D-DBBE76A70396}" srcOrd="1" destOrd="0" presId="urn:microsoft.com/office/officeart/2008/layout/HalfCircleOrganizationChart"/>
    <dgm:cxn modelId="{DBE34781-0797-4A42-BAD5-96F98232E545}" type="presParOf" srcId="{93C10A82-FA35-2141-980C-B3201769C9AC}" destId="{BAF697BA-FD86-834C-8418-E4DF760AB402}" srcOrd="2" destOrd="0" presId="urn:microsoft.com/office/officeart/2008/layout/HalfCircleOrganizationChart"/>
    <dgm:cxn modelId="{EFD51F01-174E-474D-AD1F-1DC2B601A500}" type="presParOf" srcId="{A53990DE-BAA8-044B-9D58-A942CB17B2EB}" destId="{617FE3DB-C97A-674C-A02A-53A330B4FE36}" srcOrd="2" destOrd="0" presId="urn:microsoft.com/office/officeart/2008/layout/HalfCircle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A1422-4374-1442-971A-4D4B5FC5E23D}"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zh-CN" altLang="en-US"/>
        </a:p>
      </dgm:t>
    </dgm:pt>
    <dgm:pt modelId="{BD373439-E84D-4B41-AE98-E2AC46DBF0D8}">
      <dgm:prSet phldrT="[文本]" custT="1"/>
      <dgm:spPr/>
      <dgm:t>
        <a:bodyPr/>
        <a:lstStyle/>
        <a:p>
          <a:pPr>
            <a:buNone/>
          </a:pPr>
          <a:r>
            <a:rPr kumimoji="1" lang="zh-CN" altLang="en-US" sz="2000" dirty="0">
              <a:latin typeface="Microsoft YaHei" panose="020B0503020204020204" pitchFamily="34" charset="-122"/>
              <a:ea typeface="Microsoft YaHei" panose="020B0503020204020204" pitchFamily="34" charset="-122"/>
            </a:rPr>
            <a:t>灰砂比智能测算</a:t>
          </a:r>
          <a:endParaRPr lang="zh-CN" altLang="en-US" sz="2000" dirty="0"/>
        </a:p>
      </dgm:t>
    </dgm:pt>
    <dgm:pt modelId="{AA9CE755-3043-B443-8D2E-0FFA04945C88}" type="parTrans" cxnId="{B01DC029-99AA-FA41-9F2C-61C5A8C51798}">
      <dgm:prSet/>
      <dgm:spPr/>
      <dgm:t>
        <a:bodyPr/>
        <a:lstStyle/>
        <a:p>
          <a:endParaRPr lang="zh-CN" altLang="en-US"/>
        </a:p>
      </dgm:t>
    </dgm:pt>
    <dgm:pt modelId="{A8ABD123-DFD5-A04D-84F1-39C12BB2F063}" type="sibTrans" cxnId="{B01DC029-99AA-FA41-9F2C-61C5A8C51798}">
      <dgm:prSet/>
      <dgm:spPr/>
      <dgm:t>
        <a:bodyPr/>
        <a:lstStyle/>
        <a:p>
          <a:endParaRPr lang="zh-CN" altLang="en-US" sz="1600"/>
        </a:p>
      </dgm:t>
    </dgm:pt>
    <dgm:pt modelId="{0662E8F1-94D4-3843-B73E-478A7AA65493}">
      <dgm:prSet phldrT="[文本]" custT="1"/>
      <dgm:spPr/>
      <dgm:t>
        <a:bodyPr/>
        <a:lstStyle/>
        <a:p>
          <a:pPr>
            <a:buFontTx/>
            <a:buNone/>
          </a:pPr>
          <a:r>
            <a:rPr kumimoji="1" lang="zh-CN" altLang="en-US" sz="2000" dirty="0">
              <a:latin typeface="Microsoft YaHei" panose="020B0503020204020204" pitchFamily="34" charset="-122"/>
              <a:ea typeface="Microsoft YaHei" panose="020B0503020204020204" pitchFamily="34" charset="-122"/>
            </a:rPr>
            <a:t>泥层压强控制</a:t>
          </a:r>
          <a:endParaRPr lang="zh-CN" altLang="en-US" sz="2000" dirty="0"/>
        </a:p>
      </dgm:t>
    </dgm:pt>
    <dgm:pt modelId="{D73D58A6-6A08-EE4F-9596-700CB89E2013}" type="parTrans" cxnId="{67096C44-C452-F446-9BF4-B1AFBD05515A}">
      <dgm:prSet/>
      <dgm:spPr/>
      <dgm:t>
        <a:bodyPr/>
        <a:lstStyle/>
        <a:p>
          <a:endParaRPr lang="zh-CN" altLang="en-US"/>
        </a:p>
      </dgm:t>
    </dgm:pt>
    <dgm:pt modelId="{931ECE2D-4CC2-9648-956C-31DF67D0E0AB}" type="sibTrans" cxnId="{67096C44-C452-F446-9BF4-B1AFBD05515A}">
      <dgm:prSet/>
      <dgm:spPr/>
      <dgm:t>
        <a:bodyPr/>
        <a:lstStyle/>
        <a:p>
          <a:endParaRPr lang="zh-CN" altLang="en-US" sz="1600"/>
        </a:p>
      </dgm:t>
    </dgm:pt>
    <dgm:pt modelId="{BE1262D8-6F9B-4B4D-826D-8516529DDF3B}">
      <dgm:prSet phldrT="[文本]" custT="1"/>
      <dgm:spPr/>
      <dgm:t>
        <a:bodyPr/>
        <a:lstStyle/>
        <a:p>
          <a:pPr>
            <a:buClrTx/>
            <a:buSzTx/>
            <a:buFontTx/>
            <a:buNone/>
          </a:pPr>
          <a:r>
            <a:rPr kumimoji="1" lang="zh-CN" altLang="en-US" sz="2000" dirty="0">
              <a:latin typeface="Microsoft YaHei" panose="020B0503020204020204" pitchFamily="34" charset="-122"/>
              <a:ea typeface="Microsoft YaHei" panose="020B0503020204020204" pitchFamily="34" charset="-122"/>
            </a:rPr>
            <a:t>底流浓度精准控制</a:t>
          </a:r>
          <a:endParaRPr lang="zh-CN" altLang="en-US" sz="2000" dirty="0"/>
        </a:p>
      </dgm:t>
    </dgm:pt>
    <dgm:pt modelId="{610C45D0-489A-E846-A40C-239E11249808}" type="parTrans" cxnId="{21E4A564-FE01-234E-9093-7936396765A0}">
      <dgm:prSet/>
      <dgm:spPr/>
      <dgm:t>
        <a:bodyPr/>
        <a:lstStyle/>
        <a:p>
          <a:endParaRPr lang="zh-CN" altLang="en-US"/>
        </a:p>
      </dgm:t>
    </dgm:pt>
    <dgm:pt modelId="{29D0A7BF-34A2-3341-945B-D378121417CE}" type="sibTrans" cxnId="{21E4A564-FE01-234E-9093-7936396765A0}">
      <dgm:prSet/>
      <dgm:spPr/>
      <dgm:t>
        <a:bodyPr/>
        <a:lstStyle/>
        <a:p>
          <a:endParaRPr lang="zh-CN" altLang="en-US" sz="1600"/>
        </a:p>
      </dgm:t>
    </dgm:pt>
    <dgm:pt modelId="{4162D8EA-B86F-9B4D-B1D4-7F0A32963324}" type="pres">
      <dgm:prSet presAssocID="{291A1422-4374-1442-971A-4D4B5FC5E23D}" presName="cycle" presStyleCnt="0">
        <dgm:presLayoutVars>
          <dgm:dir/>
          <dgm:resizeHandles val="exact"/>
        </dgm:presLayoutVars>
      </dgm:prSet>
      <dgm:spPr/>
    </dgm:pt>
    <dgm:pt modelId="{4C249B88-4A3E-0E4B-AEB8-E9BA8785DFF5}" type="pres">
      <dgm:prSet presAssocID="{BD373439-E84D-4B41-AE98-E2AC46DBF0D8}" presName="node" presStyleLbl="node1" presStyleIdx="0" presStyleCnt="3">
        <dgm:presLayoutVars>
          <dgm:bulletEnabled val="1"/>
        </dgm:presLayoutVars>
      </dgm:prSet>
      <dgm:spPr/>
    </dgm:pt>
    <dgm:pt modelId="{3D9CDD7A-13E0-8B40-9D71-AC4D252746B2}" type="pres">
      <dgm:prSet presAssocID="{BD373439-E84D-4B41-AE98-E2AC46DBF0D8}" presName="spNode" presStyleCnt="0"/>
      <dgm:spPr/>
    </dgm:pt>
    <dgm:pt modelId="{EC8E2000-4DA1-4F4D-A52B-E3373A97F226}" type="pres">
      <dgm:prSet presAssocID="{A8ABD123-DFD5-A04D-84F1-39C12BB2F063}" presName="sibTrans" presStyleLbl="sibTrans1D1" presStyleIdx="0" presStyleCnt="3"/>
      <dgm:spPr/>
    </dgm:pt>
    <dgm:pt modelId="{5BA21031-351A-6749-A1EB-AA7B4C577C86}" type="pres">
      <dgm:prSet presAssocID="{0662E8F1-94D4-3843-B73E-478A7AA65493}" presName="node" presStyleLbl="node1" presStyleIdx="1" presStyleCnt="3">
        <dgm:presLayoutVars>
          <dgm:bulletEnabled val="1"/>
        </dgm:presLayoutVars>
      </dgm:prSet>
      <dgm:spPr/>
    </dgm:pt>
    <dgm:pt modelId="{59201EB1-223D-3044-9A98-390D6AA852E0}" type="pres">
      <dgm:prSet presAssocID="{0662E8F1-94D4-3843-B73E-478A7AA65493}" presName="spNode" presStyleCnt="0"/>
      <dgm:spPr/>
    </dgm:pt>
    <dgm:pt modelId="{5575568E-6CE1-7F44-AD3A-A01D3E9B81FF}" type="pres">
      <dgm:prSet presAssocID="{931ECE2D-4CC2-9648-956C-31DF67D0E0AB}" presName="sibTrans" presStyleLbl="sibTrans1D1" presStyleIdx="1" presStyleCnt="3"/>
      <dgm:spPr/>
    </dgm:pt>
    <dgm:pt modelId="{D57F6038-A8AA-A846-A1FC-2B8C24BEF44C}" type="pres">
      <dgm:prSet presAssocID="{BE1262D8-6F9B-4B4D-826D-8516529DDF3B}" presName="node" presStyleLbl="node1" presStyleIdx="2" presStyleCnt="3">
        <dgm:presLayoutVars>
          <dgm:bulletEnabled val="1"/>
        </dgm:presLayoutVars>
      </dgm:prSet>
      <dgm:spPr/>
    </dgm:pt>
    <dgm:pt modelId="{7A079ACD-8222-1541-93CB-647DCCDA5B98}" type="pres">
      <dgm:prSet presAssocID="{BE1262D8-6F9B-4B4D-826D-8516529DDF3B}" presName="spNode" presStyleCnt="0"/>
      <dgm:spPr/>
    </dgm:pt>
    <dgm:pt modelId="{A585D561-C7BC-0B4B-BC97-2D79CC8816C8}" type="pres">
      <dgm:prSet presAssocID="{29D0A7BF-34A2-3341-945B-D378121417CE}" presName="sibTrans" presStyleLbl="sibTrans1D1" presStyleIdx="2" presStyleCnt="3"/>
      <dgm:spPr/>
    </dgm:pt>
  </dgm:ptLst>
  <dgm:cxnLst>
    <dgm:cxn modelId="{BAB7B505-DDC7-AA48-BDF9-BAF4003103F7}" type="presOf" srcId="{291A1422-4374-1442-971A-4D4B5FC5E23D}" destId="{4162D8EA-B86F-9B4D-B1D4-7F0A32963324}" srcOrd="0" destOrd="0" presId="urn:microsoft.com/office/officeart/2005/8/layout/cycle6"/>
    <dgm:cxn modelId="{9AFE9E09-4551-AD46-8CA7-C160B0FE66B9}" type="presOf" srcId="{0662E8F1-94D4-3843-B73E-478A7AA65493}" destId="{5BA21031-351A-6749-A1EB-AA7B4C577C86}" srcOrd="0" destOrd="0" presId="urn:microsoft.com/office/officeart/2005/8/layout/cycle6"/>
    <dgm:cxn modelId="{B01DC029-99AA-FA41-9F2C-61C5A8C51798}" srcId="{291A1422-4374-1442-971A-4D4B5FC5E23D}" destId="{BD373439-E84D-4B41-AE98-E2AC46DBF0D8}" srcOrd="0" destOrd="0" parTransId="{AA9CE755-3043-B443-8D2E-0FFA04945C88}" sibTransId="{A8ABD123-DFD5-A04D-84F1-39C12BB2F063}"/>
    <dgm:cxn modelId="{67096C44-C452-F446-9BF4-B1AFBD05515A}" srcId="{291A1422-4374-1442-971A-4D4B5FC5E23D}" destId="{0662E8F1-94D4-3843-B73E-478A7AA65493}" srcOrd="1" destOrd="0" parTransId="{D73D58A6-6A08-EE4F-9596-700CB89E2013}" sibTransId="{931ECE2D-4CC2-9648-956C-31DF67D0E0AB}"/>
    <dgm:cxn modelId="{21E4A564-FE01-234E-9093-7936396765A0}" srcId="{291A1422-4374-1442-971A-4D4B5FC5E23D}" destId="{BE1262D8-6F9B-4B4D-826D-8516529DDF3B}" srcOrd="2" destOrd="0" parTransId="{610C45D0-489A-E846-A40C-239E11249808}" sibTransId="{29D0A7BF-34A2-3341-945B-D378121417CE}"/>
    <dgm:cxn modelId="{3F89E168-D8E8-6C49-B135-54B118D02AF6}" type="presOf" srcId="{BD373439-E84D-4B41-AE98-E2AC46DBF0D8}" destId="{4C249B88-4A3E-0E4B-AEB8-E9BA8785DFF5}" srcOrd="0" destOrd="0" presId="urn:microsoft.com/office/officeart/2005/8/layout/cycle6"/>
    <dgm:cxn modelId="{848A3FC1-78FF-9C4C-AB1E-0F0CCAAFD32E}" type="presOf" srcId="{BE1262D8-6F9B-4B4D-826D-8516529DDF3B}" destId="{D57F6038-A8AA-A846-A1FC-2B8C24BEF44C}" srcOrd="0" destOrd="0" presId="urn:microsoft.com/office/officeart/2005/8/layout/cycle6"/>
    <dgm:cxn modelId="{7B2F65D0-70CE-B744-B141-9419471ACEDE}" type="presOf" srcId="{29D0A7BF-34A2-3341-945B-D378121417CE}" destId="{A585D561-C7BC-0B4B-BC97-2D79CC8816C8}" srcOrd="0" destOrd="0" presId="urn:microsoft.com/office/officeart/2005/8/layout/cycle6"/>
    <dgm:cxn modelId="{6F3790EF-97E9-824E-847A-9C5F9450B09B}" type="presOf" srcId="{931ECE2D-4CC2-9648-956C-31DF67D0E0AB}" destId="{5575568E-6CE1-7F44-AD3A-A01D3E9B81FF}" srcOrd="0" destOrd="0" presId="urn:microsoft.com/office/officeart/2005/8/layout/cycle6"/>
    <dgm:cxn modelId="{181DB4FC-1DD7-7B4C-BC98-7E20B26D777F}" type="presOf" srcId="{A8ABD123-DFD5-A04D-84F1-39C12BB2F063}" destId="{EC8E2000-4DA1-4F4D-A52B-E3373A97F226}" srcOrd="0" destOrd="0" presId="urn:microsoft.com/office/officeart/2005/8/layout/cycle6"/>
    <dgm:cxn modelId="{B18F26FB-AE5C-0F4D-9850-7B3D5BB2431C}" type="presParOf" srcId="{4162D8EA-B86F-9B4D-B1D4-7F0A32963324}" destId="{4C249B88-4A3E-0E4B-AEB8-E9BA8785DFF5}" srcOrd="0" destOrd="0" presId="urn:microsoft.com/office/officeart/2005/8/layout/cycle6"/>
    <dgm:cxn modelId="{20C18C64-383D-DA4B-A328-DFD83CB848FA}" type="presParOf" srcId="{4162D8EA-B86F-9B4D-B1D4-7F0A32963324}" destId="{3D9CDD7A-13E0-8B40-9D71-AC4D252746B2}" srcOrd="1" destOrd="0" presId="urn:microsoft.com/office/officeart/2005/8/layout/cycle6"/>
    <dgm:cxn modelId="{EF2A3C82-C6AE-BD4C-89A1-DA1D5D9C5E23}" type="presParOf" srcId="{4162D8EA-B86F-9B4D-B1D4-7F0A32963324}" destId="{EC8E2000-4DA1-4F4D-A52B-E3373A97F226}" srcOrd="2" destOrd="0" presId="urn:microsoft.com/office/officeart/2005/8/layout/cycle6"/>
    <dgm:cxn modelId="{08D500DB-84D8-2D4A-81D6-F880438A3313}" type="presParOf" srcId="{4162D8EA-B86F-9B4D-B1D4-7F0A32963324}" destId="{5BA21031-351A-6749-A1EB-AA7B4C577C86}" srcOrd="3" destOrd="0" presId="urn:microsoft.com/office/officeart/2005/8/layout/cycle6"/>
    <dgm:cxn modelId="{D4EDD6A4-EEC2-C847-A987-DDB64BFCE6EA}" type="presParOf" srcId="{4162D8EA-B86F-9B4D-B1D4-7F0A32963324}" destId="{59201EB1-223D-3044-9A98-390D6AA852E0}" srcOrd="4" destOrd="0" presId="urn:microsoft.com/office/officeart/2005/8/layout/cycle6"/>
    <dgm:cxn modelId="{921CAF8D-11A8-274B-9BBC-1343E63A3C41}" type="presParOf" srcId="{4162D8EA-B86F-9B4D-B1D4-7F0A32963324}" destId="{5575568E-6CE1-7F44-AD3A-A01D3E9B81FF}" srcOrd="5" destOrd="0" presId="urn:microsoft.com/office/officeart/2005/8/layout/cycle6"/>
    <dgm:cxn modelId="{1CDEA698-C9F5-4047-A61C-5A401AFA89A2}" type="presParOf" srcId="{4162D8EA-B86F-9B4D-B1D4-7F0A32963324}" destId="{D57F6038-A8AA-A846-A1FC-2B8C24BEF44C}" srcOrd="6" destOrd="0" presId="urn:microsoft.com/office/officeart/2005/8/layout/cycle6"/>
    <dgm:cxn modelId="{8FE17AA5-E69F-A243-BA44-DF4783F88D7D}" type="presParOf" srcId="{4162D8EA-B86F-9B4D-B1D4-7F0A32963324}" destId="{7A079ACD-8222-1541-93CB-647DCCDA5B98}" srcOrd="7" destOrd="0" presId="urn:microsoft.com/office/officeart/2005/8/layout/cycle6"/>
    <dgm:cxn modelId="{A1703714-10B9-1B4D-A6F2-CDEDE6266211}" type="presParOf" srcId="{4162D8EA-B86F-9B4D-B1D4-7F0A32963324}" destId="{A585D561-C7BC-0B4B-BC97-2D79CC8816C8}"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E42A4-49F7-C44C-B263-72640D3D35BC}">
      <dsp:nvSpPr>
        <dsp:cNvPr id="0" name=""/>
        <dsp:cNvSpPr/>
      </dsp:nvSpPr>
      <dsp:spPr>
        <a:xfrm>
          <a:off x="0" y="1337"/>
          <a:ext cx="80058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1E631-116F-014E-94C6-271B51DA0561}">
      <dsp:nvSpPr>
        <dsp:cNvPr id="0" name=""/>
        <dsp:cNvSpPr/>
      </dsp:nvSpPr>
      <dsp:spPr>
        <a:xfrm>
          <a:off x="0" y="1337"/>
          <a:ext cx="1451364" cy="2735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具体目标</a:t>
          </a:r>
        </a:p>
      </dsp:txBody>
      <dsp:txXfrm>
        <a:off x="0" y="1337"/>
        <a:ext cx="1451364" cy="2735761"/>
      </dsp:txXfrm>
    </dsp:sp>
    <dsp:sp modelId="{ABF9BA3F-3CC3-2146-8F32-E0977F87F628}">
      <dsp:nvSpPr>
        <dsp:cNvPr id="0" name=""/>
        <dsp:cNvSpPr/>
      </dsp:nvSpPr>
      <dsp:spPr>
        <a:xfrm>
          <a:off x="1571452" y="41055"/>
          <a:ext cx="6284592" cy="544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0" kern="1200" dirty="0">
              <a:solidFill>
                <a:schemeClr val="tx1"/>
              </a:solidFill>
              <a:latin typeface="Microsoft YaHei" panose="020B0503020204020204" pitchFamily="34" charset="-122"/>
              <a:ea typeface="Microsoft YaHei" panose="020B0503020204020204" pitchFamily="34" charset="-122"/>
            </a:rPr>
            <a:t>实现部分关键设备（底流泵、絮凝剂添加、水泥添加等）</a:t>
          </a:r>
          <a:r>
            <a:rPr lang="zh-CN" altLang="en-US" sz="1400" b="1" kern="1200" dirty="0">
              <a:solidFill>
                <a:srgbClr val="C00000"/>
              </a:solidFill>
              <a:latin typeface="Microsoft YaHei" panose="020B0503020204020204" pitchFamily="34" charset="-122"/>
              <a:ea typeface="Microsoft YaHei" panose="020B0503020204020204" pitchFamily="34" charset="-122"/>
            </a:rPr>
            <a:t>无人值守及智能优化控制</a:t>
          </a:r>
          <a:r>
            <a:rPr lang="zh-CN" altLang="en-US" sz="1400" kern="1200" dirty="0">
              <a:latin typeface="Microsoft YaHei" panose="020B0503020204020204" pitchFamily="34" charset="-122"/>
              <a:ea typeface="Microsoft YaHei" panose="020B0503020204020204" pitchFamily="34" charset="-122"/>
            </a:rPr>
            <a:t>，削减人力成本</a:t>
          </a:r>
        </a:p>
      </dsp:txBody>
      <dsp:txXfrm>
        <a:off x="1571452" y="41055"/>
        <a:ext cx="6284592" cy="544591"/>
      </dsp:txXfrm>
    </dsp:sp>
    <dsp:sp modelId="{3A640598-3752-6042-A577-FAAD24B06BB2}">
      <dsp:nvSpPr>
        <dsp:cNvPr id="0" name=""/>
        <dsp:cNvSpPr/>
      </dsp:nvSpPr>
      <dsp:spPr>
        <a:xfrm>
          <a:off x="1451364" y="653538"/>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6D3448-DF6E-504D-AEDE-BB76E0483DA0}">
      <dsp:nvSpPr>
        <dsp:cNvPr id="0" name=""/>
        <dsp:cNvSpPr/>
      </dsp:nvSpPr>
      <dsp:spPr>
        <a:xfrm>
          <a:off x="1571452" y="692154"/>
          <a:ext cx="6284592" cy="57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实现产品质量精准控制，稳定</a:t>
          </a:r>
          <a:r>
            <a:rPr lang="zh-CN" altLang="en-US" sz="1400" b="1" kern="1200" dirty="0">
              <a:solidFill>
                <a:srgbClr val="C00000"/>
              </a:solidFill>
              <a:latin typeface="Microsoft YaHei" panose="020B0503020204020204" pitchFamily="34" charset="-122"/>
              <a:ea typeface="Microsoft YaHei" panose="020B0503020204020204" pitchFamily="34" charset="-122"/>
            </a:rPr>
            <a:t>充填浓度</a:t>
          </a:r>
          <a:r>
            <a:rPr lang="en-US" altLang="zh-CN" sz="1400" b="1" kern="1200" dirty="0">
              <a:solidFill>
                <a:srgbClr val="C00000"/>
              </a:solidFill>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kern="1200" dirty="0">
              <a:solidFill>
                <a:srgbClr val="C00000"/>
              </a:solidFill>
              <a:latin typeface="Microsoft YaHei" panose="020B0503020204020204" pitchFamily="34" charset="-122"/>
              <a:ea typeface="Microsoft YaHei" panose="020B0503020204020204" pitchFamily="34" charset="-122"/>
            </a:rPr>
            <a:t>1.5%)</a:t>
          </a:r>
          <a:r>
            <a:rPr lang="zh-CN" altLang="en-US" sz="1400" kern="1200" dirty="0">
              <a:solidFill>
                <a:schemeClr val="tx1"/>
              </a:solidFill>
              <a:latin typeface="Microsoft YaHei" panose="020B0503020204020204" pitchFamily="34" charset="-122"/>
              <a:ea typeface="Microsoft YaHei" panose="020B0503020204020204" pitchFamily="34" charset="-122"/>
            </a:rPr>
            <a:t> </a:t>
          </a:r>
          <a:r>
            <a:rPr lang="zh-CN" altLang="en-US" sz="1400" kern="1200" dirty="0">
              <a:latin typeface="Microsoft YaHei" panose="020B0503020204020204" pitchFamily="34" charset="-122"/>
              <a:ea typeface="Microsoft YaHei" panose="020B0503020204020204" pitchFamily="34" charset="-122"/>
            </a:rPr>
            <a:t>，保护仪器设备</a:t>
          </a:r>
        </a:p>
      </dsp:txBody>
      <dsp:txXfrm>
        <a:off x="1571452" y="692154"/>
        <a:ext cx="6284592" cy="571731"/>
      </dsp:txXfrm>
    </dsp:sp>
    <dsp:sp modelId="{BE91DEA7-B585-874A-8794-D83A972DBD98}">
      <dsp:nvSpPr>
        <dsp:cNvPr id="0" name=""/>
        <dsp:cNvSpPr/>
      </dsp:nvSpPr>
      <dsp:spPr>
        <a:xfrm>
          <a:off x="1451364" y="1174833"/>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0A1D4-D2EE-2B44-ACF8-9A02E82E7543}">
      <dsp:nvSpPr>
        <dsp:cNvPr id="0" name=""/>
        <dsp:cNvSpPr/>
      </dsp:nvSpPr>
      <dsp:spPr>
        <a:xfrm>
          <a:off x="1571452" y="1203419"/>
          <a:ext cx="6284592" cy="57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水泥、絮凝剂</a:t>
          </a:r>
          <a:r>
            <a:rPr lang="zh-CN" altLang="en-US" sz="1400" b="0" kern="1200" dirty="0">
              <a:latin typeface="Microsoft YaHei" panose="020B0503020204020204" pitchFamily="34" charset="-122"/>
              <a:ea typeface="Microsoft YaHei" panose="020B0503020204020204" pitchFamily="34" charset="-122"/>
            </a:rPr>
            <a:t>使用量</a:t>
          </a:r>
          <a:r>
            <a:rPr lang="zh-CN" altLang="en-US" sz="1400" b="1" kern="1200" dirty="0">
              <a:latin typeface="Microsoft YaHei" panose="020B0503020204020204" pitchFamily="34" charset="-122"/>
              <a:ea typeface="Microsoft YaHei" panose="020B0503020204020204" pitchFamily="34" charset="-122"/>
            </a:rPr>
            <a:t>稳定</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合理</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符合工艺标准</a:t>
          </a:r>
        </a:p>
      </dsp:txBody>
      <dsp:txXfrm>
        <a:off x="1571452" y="1203419"/>
        <a:ext cx="6284592" cy="571731"/>
      </dsp:txXfrm>
    </dsp:sp>
    <dsp:sp modelId="{AD7C6276-751E-3448-9977-F4BCEA248164}">
      <dsp:nvSpPr>
        <dsp:cNvPr id="0" name=""/>
        <dsp:cNvSpPr/>
      </dsp:nvSpPr>
      <dsp:spPr>
        <a:xfrm>
          <a:off x="1451364" y="1741283"/>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DEB144-7926-2744-B74B-F09FDE883CDC}">
      <dsp:nvSpPr>
        <dsp:cNvPr id="0" name=""/>
        <dsp:cNvSpPr/>
      </dsp:nvSpPr>
      <dsp:spPr>
        <a:xfrm>
          <a:off x="1571452" y="1781154"/>
          <a:ext cx="6284592" cy="903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srgbClr val="C00000"/>
              </a:solidFill>
              <a:latin typeface="Microsoft YaHei" panose="020B0503020204020204" pitchFamily="34" charset="-122"/>
              <a:ea typeface="Microsoft YaHei" panose="020B0503020204020204" pitchFamily="34" charset="-122"/>
              <a:cs typeface="+mn-cs"/>
            </a:rPr>
            <a:t>生产实时监测、优化工艺参数推荐</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、井下</a:t>
          </a:r>
          <a:r>
            <a:rPr lang="zh-CN" altLang="en-US" sz="1400" b="1" kern="1200" dirty="0">
              <a:latin typeface="Microsoft YaHei" panose="020B0503020204020204" pitchFamily="34" charset="-122"/>
              <a:ea typeface="Microsoft YaHei" panose="020B0503020204020204" pitchFamily="34" charset="-122"/>
            </a:rPr>
            <a:t>管道膏体输送（</a:t>
          </a:r>
          <a:r>
            <a:rPr lang="zh-CN" altLang="en-US" sz="1400" b="1" kern="1200" dirty="0">
              <a:solidFill>
                <a:srgbClr val="C00000"/>
              </a:solidFill>
              <a:latin typeface="Microsoft YaHei" panose="020B0503020204020204" pitchFamily="34" charset="-122"/>
              <a:ea typeface="Microsoft YaHei" panose="020B0503020204020204" pitchFamily="34" charset="-122"/>
            </a:rPr>
            <a:t>满管率监测</a:t>
          </a:r>
          <a:r>
            <a:rPr lang="zh-CN" altLang="en-US" sz="1400" b="1" kern="1200" dirty="0">
              <a:latin typeface="Microsoft YaHei" panose="020B0503020204020204" pitchFamily="34" charset="-122"/>
              <a:ea typeface="Microsoft YaHei" panose="020B0503020204020204" pitchFamily="34" charset="-122"/>
            </a:rPr>
            <a:t>）、充填体状态监测</a:t>
          </a:r>
          <a:r>
            <a:rPr lang="en-US" altLang="zh-CN" sz="1400" b="1" kern="1200" dirty="0">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充填进度展示、灰砂比推荐</a:t>
          </a:r>
          <a:r>
            <a:rPr lang="en-US" altLang="zh-CN" sz="1400" b="1" kern="1200" dirty="0">
              <a:latin typeface="Microsoft YaHei" panose="020B0503020204020204" pitchFamily="34" charset="-122"/>
              <a:ea typeface="Microsoft YaHei" panose="020B0503020204020204" pitchFamily="34" charset="-122"/>
            </a:rPr>
            <a:t>)</a:t>
          </a:r>
          <a:r>
            <a:rPr lang="zh-CN" altLang="en-US" sz="1400" kern="1200" dirty="0">
              <a:latin typeface="Microsoft YaHei" panose="020B0503020204020204" pitchFamily="34" charset="-122"/>
              <a:ea typeface="Microsoft YaHei" panose="020B0503020204020204" pitchFamily="34" charset="-122"/>
            </a:rPr>
            <a:t>三维可视化</a:t>
          </a:r>
        </a:p>
      </dsp:txBody>
      <dsp:txXfrm>
        <a:off x="1571452" y="1781154"/>
        <a:ext cx="6284592" cy="903324"/>
      </dsp:txXfrm>
    </dsp:sp>
    <dsp:sp modelId="{EB19C636-3E7C-8441-94DE-9EAF16D942B7}">
      <dsp:nvSpPr>
        <dsp:cNvPr id="0" name=""/>
        <dsp:cNvSpPr/>
      </dsp:nvSpPr>
      <dsp:spPr>
        <a:xfrm>
          <a:off x="1451364" y="2707061"/>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FDBC8-E531-8240-B0E4-987D45456126}">
      <dsp:nvSpPr>
        <dsp:cNvPr id="0" name=""/>
        <dsp:cNvSpPr/>
      </dsp:nvSpPr>
      <dsp:spPr>
        <a:xfrm>
          <a:off x="3910910" y="1870194"/>
          <a:ext cx="3063048" cy="354402"/>
        </a:xfrm>
        <a:custGeom>
          <a:avLst/>
          <a:gdLst/>
          <a:ahLst/>
          <a:cxnLst/>
          <a:rect l="0" t="0" r="0" b="0"/>
          <a:pathLst>
            <a:path>
              <a:moveTo>
                <a:pt x="0" y="0"/>
              </a:moveTo>
              <a:lnTo>
                <a:pt x="0" y="177201"/>
              </a:lnTo>
              <a:lnTo>
                <a:pt x="3063048" y="177201"/>
              </a:lnTo>
              <a:lnTo>
                <a:pt x="3063048"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1DF13D-C99D-F542-B942-949FE8D01916}">
      <dsp:nvSpPr>
        <dsp:cNvPr id="0" name=""/>
        <dsp:cNvSpPr/>
      </dsp:nvSpPr>
      <dsp:spPr>
        <a:xfrm>
          <a:off x="3910910" y="1870194"/>
          <a:ext cx="1021016" cy="354402"/>
        </a:xfrm>
        <a:custGeom>
          <a:avLst/>
          <a:gdLst/>
          <a:ahLst/>
          <a:cxnLst/>
          <a:rect l="0" t="0" r="0" b="0"/>
          <a:pathLst>
            <a:path>
              <a:moveTo>
                <a:pt x="0" y="0"/>
              </a:moveTo>
              <a:lnTo>
                <a:pt x="0" y="177201"/>
              </a:lnTo>
              <a:lnTo>
                <a:pt x="1021016" y="177201"/>
              </a:lnTo>
              <a:lnTo>
                <a:pt x="1021016"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1C269C-AF11-1B45-A866-D4EF5037C741}">
      <dsp:nvSpPr>
        <dsp:cNvPr id="0" name=""/>
        <dsp:cNvSpPr/>
      </dsp:nvSpPr>
      <dsp:spPr>
        <a:xfrm>
          <a:off x="2889893" y="1870194"/>
          <a:ext cx="1021016" cy="354402"/>
        </a:xfrm>
        <a:custGeom>
          <a:avLst/>
          <a:gdLst/>
          <a:ahLst/>
          <a:cxnLst/>
          <a:rect l="0" t="0" r="0" b="0"/>
          <a:pathLst>
            <a:path>
              <a:moveTo>
                <a:pt x="1021016" y="0"/>
              </a:moveTo>
              <a:lnTo>
                <a:pt x="1021016"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8F576E-18D4-1E49-BB18-FFFBD53D8C6A}">
      <dsp:nvSpPr>
        <dsp:cNvPr id="0" name=""/>
        <dsp:cNvSpPr/>
      </dsp:nvSpPr>
      <dsp:spPr>
        <a:xfrm>
          <a:off x="847861" y="1870194"/>
          <a:ext cx="3063048" cy="354402"/>
        </a:xfrm>
        <a:custGeom>
          <a:avLst/>
          <a:gdLst/>
          <a:ahLst/>
          <a:cxnLst/>
          <a:rect l="0" t="0" r="0" b="0"/>
          <a:pathLst>
            <a:path>
              <a:moveTo>
                <a:pt x="3063048" y="0"/>
              </a:moveTo>
              <a:lnTo>
                <a:pt x="3063048"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69B802-CCD7-6E48-876F-2111FC1F40B1}">
      <dsp:nvSpPr>
        <dsp:cNvPr id="0" name=""/>
        <dsp:cNvSpPr/>
      </dsp:nvSpPr>
      <dsp:spPr>
        <a:xfrm>
          <a:off x="3489002" y="1026379"/>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DBE6A-B77F-D644-9C49-62041EA0D1E9}">
      <dsp:nvSpPr>
        <dsp:cNvPr id="0" name=""/>
        <dsp:cNvSpPr/>
      </dsp:nvSpPr>
      <dsp:spPr>
        <a:xfrm>
          <a:off x="3489002" y="1026379"/>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3E8E-DC7F-9D48-9639-1EA19C9BBB3B}">
      <dsp:nvSpPr>
        <dsp:cNvPr id="0" name=""/>
        <dsp:cNvSpPr/>
      </dsp:nvSpPr>
      <dsp:spPr>
        <a:xfrm>
          <a:off x="3067094" y="1178265"/>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核心控制目标</a:t>
          </a:r>
          <a:endParaRPr lang="zh-CN" altLang="en-US" sz="1800" kern="1200" dirty="0"/>
        </a:p>
      </dsp:txBody>
      <dsp:txXfrm>
        <a:off x="3067094" y="1178265"/>
        <a:ext cx="1687630" cy="540041"/>
      </dsp:txXfrm>
    </dsp:sp>
    <dsp:sp modelId="{93623028-936A-FD46-A1D3-EF44131F234B}">
      <dsp:nvSpPr>
        <dsp:cNvPr id="0" name=""/>
        <dsp:cNvSpPr/>
      </dsp:nvSpPr>
      <dsp:spPr>
        <a:xfrm>
          <a:off x="425953"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D1AD2C-C876-FD46-9ED5-1CF8EA6F2839}">
      <dsp:nvSpPr>
        <dsp:cNvPr id="0" name=""/>
        <dsp:cNvSpPr/>
      </dsp:nvSpPr>
      <dsp:spPr>
        <a:xfrm>
          <a:off x="425953"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4F1F3-63D4-F741-B8B0-CB28EEEBEF70}">
      <dsp:nvSpPr>
        <dsp:cNvPr id="0" name=""/>
        <dsp:cNvSpPr/>
      </dsp:nvSpPr>
      <dsp:spPr>
        <a:xfrm>
          <a:off x="4046"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全流程控制</a:t>
          </a:r>
          <a:endParaRPr lang="zh-CN" altLang="en-US" sz="1800" kern="1200" dirty="0"/>
        </a:p>
      </dsp:txBody>
      <dsp:txXfrm>
        <a:off x="4046" y="2376483"/>
        <a:ext cx="1687630" cy="540041"/>
      </dsp:txXfrm>
    </dsp:sp>
    <dsp:sp modelId="{C4414D1F-6FA7-2B4A-AF54-974C476FE5FD}">
      <dsp:nvSpPr>
        <dsp:cNvPr id="0" name=""/>
        <dsp:cNvSpPr/>
      </dsp:nvSpPr>
      <dsp:spPr>
        <a:xfrm>
          <a:off x="2467986"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E34D5-AD38-0447-A3EF-AA129CEA9C99}">
      <dsp:nvSpPr>
        <dsp:cNvPr id="0" name=""/>
        <dsp:cNvSpPr/>
      </dsp:nvSpPr>
      <dsp:spPr>
        <a:xfrm>
          <a:off x="2467986"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2DC53-6AB5-9D4A-8C96-C4F807B1199F}">
      <dsp:nvSpPr>
        <dsp:cNvPr id="0" name=""/>
        <dsp:cNvSpPr/>
      </dsp:nvSpPr>
      <dsp:spPr>
        <a:xfrm>
          <a:off x="2046078"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自适应学习</a:t>
          </a:r>
          <a:endParaRPr lang="zh-CN" altLang="en-US" sz="1800" kern="1200" dirty="0"/>
        </a:p>
      </dsp:txBody>
      <dsp:txXfrm>
        <a:off x="2046078" y="2376483"/>
        <a:ext cx="1687630" cy="540041"/>
      </dsp:txXfrm>
    </dsp:sp>
    <dsp:sp modelId="{FBE2DF9F-B414-8747-91AB-E9AE13639843}">
      <dsp:nvSpPr>
        <dsp:cNvPr id="0" name=""/>
        <dsp:cNvSpPr/>
      </dsp:nvSpPr>
      <dsp:spPr>
        <a:xfrm>
          <a:off x="4510018"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0DAF0-0CD0-F44D-8162-1A29B6121857}">
      <dsp:nvSpPr>
        <dsp:cNvPr id="0" name=""/>
        <dsp:cNvSpPr/>
      </dsp:nvSpPr>
      <dsp:spPr>
        <a:xfrm>
          <a:off x="4510018"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3BBC9-EC05-8A45-9E9F-E1E4DB5E8B20}">
      <dsp:nvSpPr>
        <dsp:cNvPr id="0" name=""/>
        <dsp:cNvSpPr/>
      </dsp:nvSpPr>
      <dsp:spPr>
        <a:xfrm>
          <a:off x="4088111"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精准、迅速调控</a:t>
          </a:r>
          <a:endParaRPr lang="zh-CN" altLang="en-US" sz="1800" kern="1200" dirty="0"/>
        </a:p>
      </dsp:txBody>
      <dsp:txXfrm>
        <a:off x="4088111" y="2376483"/>
        <a:ext cx="1687630" cy="540041"/>
      </dsp:txXfrm>
    </dsp:sp>
    <dsp:sp modelId="{B5E0DA37-5A08-A846-90BF-08D1872E2C5B}">
      <dsp:nvSpPr>
        <dsp:cNvPr id="0" name=""/>
        <dsp:cNvSpPr/>
      </dsp:nvSpPr>
      <dsp:spPr>
        <a:xfrm>
          <a:off x="6552051"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312B9-2406-A644-AFD1-FE7EEEE1ED7E}">
      <dsp:nvSpPr>
        <dsp:cNvPr id="0" name=""/>
        <dsp:cNvSpPr/>
      </dsp:nvSpPr>
      <dsp:spPr>
        <a:xfrm>
          <a:off x="6552051"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DCAB3-6BA4-D04F-A074-D91F63123E0A}">
      <dsp:nvSpPr>
        <dsp:cNvPr id="0" name=""/>
        <dsp:cNvSpPr/>
      </dsp:nvSpPr>
      <dsp:spPr>
        <a:xfrm>
          <a:off x="6130143"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低成本运行</a:t>
          </a:r>
          <a:endParaRPr lang="zh-CN" altLang="en-US" sz="1800" kern="1200" dirty="0"/>
        </a:p>
      </dsp:txBody>
      <dsp:txXfrm>
        <a:off x="6130143" y="2376483"/>
        <a:ext cx="1687630" cy="540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49B88-4A3E-0E4B-AEB8-E9BA8785DFF5}">
      <dsp:nvSpPr>
        <dsp:cNvPr id="0" name=""/>
        <dsp:cNvSpPr/>
      </dsp:nvSpPr>
      <dsp:spPr>
        <a:xfrm>
          <a:off x="2116335" y="1372"/>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latin typeface="Microsoft YaHei" panose="020B0503020204020204" pitchFamily="34" charset="-122"/>
              <a:ea typeface="Microsoft YaHei" panose="020B0503020204020204" pitchFamily="34" charset="-122"/>
            </a:rPr>
            <a:t>灰砂比智能测算</a:t>
          </a:r>
          <a:endParaRPr lang="zh-CN" altLang="en-US" sz="2000" kern="1200" dirty="0"/>
        </a:p>
      </dsp:txBody>
      <dsp:txXfrm>
        <a:off x="2175459" y="60496"/>
        <a:ext cx="1745080" cy="1092915"/>
      </dsp:txXfrm>
    </dsp:sp>
    <dsp:sp modelId="{EC8E2000-4DA1-4F4D-A52B-E3373A97F226}">
      <dsp:nvSpPr>
        <dsp:cNvPr id="0" name=""/>
        <dsp:cNvSpPr/>
      </dsp:nvSpPr>
      <dsp:spPr>
        <a:xfrm>
          <a:off x="1431963" y="606954"/>
          <a:ext cx="3232073" cy="3232073"/>
        </a:xfrm>
        <a:custGeom>
          <a:avLst/>
          <a:gdLst/>
          <a:ahLst/>
          <a:cxnLst/>
          <a:rect l="0" t="0" r="0" b="0"/>
          <a:pathLst>
            <a:path>
              <a:moveTo>
                <a:pt x="2561250" y="305256"/>
              </a:moveTo>
              <a:arcTo wR="1616036" hR="1616036" stAng="18347740"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A21031-351A-6749-A1EB-AA7B4C577C86}">
      <dsp:nvSpPr>
        <dsp:cNvPr id="0" name=""/>
        <dsp:cNvSpPr/>
      </dsp:nvSpPr>
      <dsp:spPr>
        <a:xfrm>
          <a:off x="3515864"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Tx/>
            <a:buNone/>
          </a:pPr>
          <a:r>
            <a:rPr kumimoji="1" lang="zh-CN" altLang="en-US" sz="2000" kern="1200" dirty="0">
              <a:latin typeface="Microsoft YaHei" panose="020B0503020204020204" pitchFamily="34" charset="-122"/>
              <a:ea typeface="Microsoft YaHei" panose="020B0503020204020204" pitchFamily="34" charset="-122"/>
            </a:rPr>
            <a:t>泥层压强控制</a:t>
          </a:r>
          <a:endParaRPr lang="zh-CN" altLang="en-US" sz="2000" kern="1200" dirty="0"/>
        </a:p>
      </dsp:txBody>
      <dsp:txXfrm>
        <a:off x="3574988" y="2484551"/>
        <a:ext cx="1745080" cy="1092915"/>
      </dsp:txXfrm>
    </dsp:sp>
    <dsp:sp modelId="{5575568E-6CE1-7F44-AD3A-A01D3E9B81FF}">
      <dsp:nvSpPr>
        <dsp:cNvPr id="0" name=""/>
        <dsp:cNvSpPr/>
      </dsp:nvSpPr>
      <dsp:spPr>
        <a:xfrm>
          <a:off x="1431963" y="606954"/>
          <a:ext cx="3232073" cy="3232073"/>
        </a:xfrm>
        <a:custGeom>
          <a:avLst/>
          <a:gdLst/>
          <a:ahLst/>
          <a:cxnLst/>
          <a:rect l="0" t="0" r="0" b="0"/>
          <a:pathLst>
            <a:path>
              <a:moveTo>
                <a:pt x="2385440" y="3037160"/>
              </a:moveTo>
              <a:arcTo wR="1616036" hR="1616036" stAng="3694120" swAng="341176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7F6038-A8AA-A846-A1FC-2B8C24BEF44C}">
      <dsp:nvSpPr>
        <dsp:cNvPr id="0" name=""/>
        <dsp:cNvSpPr/>
      </dsp:nvSpPr>
      <dsp:spPr>
        <a:xfrm>
          <a:off x="716807"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kumimoji="1" lang="zh-CN" altLang="en-US" sz="2000" kern="1200" dirty="0">
              <a:latin typeface="Microsoft YaHei" panose="020B0503020204020204" pitchFamily="34" charset="-122"/>
              <a:ea typeface="Microsoft YaHei" panose="020B0503020204020204" pitchFamily="34" charset="-122"/>
            </a:rPr>
            <a:t>底流浓度精准控制</a:t>
          </a:r>
          <a:endParaRPr lang="zh-CN" altLang="en-US" sz="2000" kern="1200" dirty="0"/>
        </a:p>
      </dsp:txBody>
      <dsp:txXfrm>
        <a:off x="775931" y="2484551"/>
        <a:ext cx="1745080" cy="1092915"/>
      </dsp:txXfrm>
    </dsp:sp>
    <dsp:sp modelId="{A585D561-C7BC-0B4B-BC97-2D79CC8816C8}">
      <dsp:nvSpPr>
        <dsp:cNvPr id="0" name=""/>
        <dsp:cNvSpPr/>
      </dsp:nvSpPr>
      <dsp:spPr>
        <a:xfrm>
          <a:off x="1431963" y="606954"/>
          <a:ext cx="3232073" cy="3232073"/>
        </a:xfrm>
        <a:custGeom>
          <a:avLst/>
          <a:gdLst/>
          <a:ahLst/>
          <a:cxnLst/>
          <a:rect l="0" t="0" r="0" b="0"/>
          <a:pathLst>
            <a:path>
              <a:moveTo>
                <a:pt x="10729" y="1801950"/>
              </a:moveTo>
              <a:arcTo wR="1616036" hR="1616036" stAng="10403635"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C9781-1546-4705-9AC4-B6C9D9E6CD6F}" type="datetimeFigureOut">
              <a:rPr lang="zh-CN" altLang="en-US" smtClean="0"/>
              <a:pPr/>
              <a:t>2019/8/26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9DA29-213C-4A63-9C83-38C7AD5304C6}" type="slidenum">
              <a:rPr lang="zh-CN" altLang="en-US" smtClean="0"/>
              <a:pPr/>
              <a:t>‹#›</a:t>
            </a:fld>
            <a:endParaRPr lang="zh-CN" altLang="en-US"/>
          </a:p>
        </p:txBody>
      </p:sp>
    </p:spTree>
    <p:extLst>
      <p:ext uri="{BB962C8B-B14F-4D97-AF65-F5344CB8AC3E}">
        <p14:creationId xmlns:p14="http://schemas.microsoft.com/office/powerpoint/2010/main" val="158613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a:t>
            </a:fld>
            <a:endParaRPr lang="zh-CN" altLang="en-US"/>
          </a:p>
        </p:txBody>
      </p:sp>
    </p:spTree>
    <p:extLst>
      <p:ext uri="{BB962C8B-B14F-4D97-AF65-F5344CB8AC3E}">
        <p14:creationId xmlns:p14="http://schemas.microsoft.com/office/powerpoint/2010/main" val="62784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底流浓度控制是控制系统设计的重点、也是难点，我们计划利用多层次控制模型来实现底流浓度的精准控制。</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神经网络规划器是最上层的控制器，它利用短期历史数据监测数据进行预测模型训练，根据浊度警戒线</a:t>
            </a:r>
            <a:r>
              <a:rPr lang="en-US" altLang="zh-CN" sz="1200" b="0" i="0" u="none" strike="noStrike" kern="1200" dirty="0">
                <a:solidFill>
                  <a:schemeClr val="tx1"/>
                </a:solidFill>
                <a:effectLst/>
                <a:latin typeface="+mn-lt"/>
                <a:ea typeface="+mn-ea"/>
                <a:cs typeface="+mn-cs"/>
              </a:rPr>
              <a:t>(200ppm)</a:t>
            </a:r>
            <a:r>
              <a:rPr lang="zh-CN" altLang="en-US" sz="1200" b="0" i="0" u="none" strike="noStrike" kern="1200" dirty="0">
                <a:solidFill>
                  <a:schemeClr val="tx1"/>
                </a:solidFill>
                <a:effectLst/>
                <a:latin typeface="+mn-lt"/>
                <a:ea typeface="+mn-ea"/>
                <a:cs typeface="+mn-cs"/>
              </a:rPr>
              <a:t>、底流浓度理想值</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充填：</a:t>
            </a:r>
            <a:r>
              <a:rPr lang="en-US" altLang="zh-CN" sz="1200" b="0" i="0" u="none" strike="noStrike" kern="1200" dirty="0">
                <a:solidFill>
                  <a:schemeClr val="tx1"/>
                </a:solidFill>
                <a:effectLst/>
                <a:latin typeface="+mn-lt"/>
                <a:ea typeface="+mn-ea"/>
                <a:cs typeface="+mn-cs"/>
              </a:rPr>
              <a:t>72%</a:t>
            </a:r>
            <a:r>
              <a:rPr lang="zh-CN" altLang="en-US" sz="1200" b="0" i="0" u="none" strike="noStrike" kern="1200" dirty="0">
                <a:solidFill>
                  <a:schemeClr val="tx1"/>
                </a:solidFill>
                <a:effectLst/>
                <a:latin typeface="+mn-lt"/>
                <a:ea typeface="+mn-ea"/>
                <a:cs typeface="+mn-cs"/>
              </a:rPr>
              <a:t> 排尾</a:t>
            </a:r>
            <a:r>
              <a:rPr lang="en-US" altLang="zh-CN" sz="1200" b="0" i="0" u="none" strike="noStrike" kern="1200" dirty="0">
                <a:solidFill>
                  <a:schemeClr val="tx1"/>
                </a:solidFill>
                <a:effectLst/>
                <a:latin typeface="+mn-lt"/>
                <a:ea typeface="+mn-ea"/>
                <a:cs typeface="+mn-cs"/>
              </a:rPr>
              <a:t>55%)</a:t>
            </a:r>
            <a:r>
              <a:rPr lang="zh-CN" altLang="en-US" sz="1200" b="0" i="0" u="none" strike="noStrike" kern="1200" dirty="0">
                <a:solidFill>
                  <a:schemeClr val="tx1"/>
                </a:solidFill>
                <a:effectLst/>
                <a:latin typeface="+mn-lt"/>
                <a:ea typeface="+mn-ea"/>
                <a:cs typeface="+mn-cs"/>
              </a:rPr>
              <a:t>，规划出最优的絮凝剂添加比例、最优泥层压力设定值、最优耙架转速设定值</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絮凝剂控制器是二级控制器，根据实时的进料流量、浓度，以及神经网络规划器给出的絮凝剂添加比例，动态调节絮凝剂添加流量</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u="none" strike="noStrike" kern="1200" dirty="0">
                <a:solidFill>
                  <a:schemeClr val="tx1"/>
                </a:solidFill>
                <a:effectLst/>
                <a:latin typeface="+mn-lt"/>
                <a:ea typeface="+mn-ea"/>
                <a:cs typeface="+mn-cs"/>
              </a:rPr>
              <a:t>泥层压力控制器是另一个二级控制器：利用闭环反馈</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控制算法与泥层动态平衡原理相结合，动态调整底流流量设定值，促使泥层压力瞬时监测值追踪由神经网络规划器给出的压强设定值​</a:t>
            </a: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13</a:t>
            </a:fld>
            <a:endParaRPr lang="zh-CN" altLang="en-US"/>
          </a:p>
        </p:txBody>
      </p:sp>
    </p:spTree>
    <p:extLst>
      <p:ext uri="{BB962C8B-B14F-4D97-AF65-F5344CB8AC3E}">
        <p14:creationId xmlns:p14="http://schemas.microsoft.com/office/powerpoint/2010/main" val="215454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大家都知道，只要泥层压强控制得好，底流浓度控制得就好，而泥层压强的大小与浓密机内泥层质量是强相关的，浓密机内固体质量的变化等于由于进料导致的固体增加量和底流导致的固体减少量的差，因此可以通过维持浓密机进出料的质量平衡来控制泥层压强的大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14</a:t>
            </a:fld>
            <a:endParaRPr lang="zh-CN" altLang="en-US"/>
          </a:p>
        </p:txBody>
      </p:sp>
    </p:spTree>
    <p:extLst>
      <p:ext uri="{BB962C8B-B14F-4D97-AF65-F5344CB8AC3E}">
        <p14:creationId xmlns:p14="http://schemas.microsoft.com/office/powerpoint/2010/main" val="171282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膏体的制备、充填是一个完整的生产流程，现有的生产管理模式将二者割裂了，采场的人通过打电话的方式指导充填站中控室人员调整水泥添加量，我们希望将这一过程实现自动化。我们可以通过读取采场的三维模型图，以及计算累计充填膏体方量，利用三维几何理论推测当前充填体高度，根据工艺经验，计算出适合当前充填高度的灰沙比，然后作用于水泥控制回路。起到精确</a:t>
            </a:r>
            <a:r>
              <a:rPr lang="zh-CN" altLang="en-US" dirty="0">
                <a:latin typeface="Microsoft YaHei" panose="020B0503020204020204" pitchFamily="34" charset="-122"/>
                <a:ea typeface="Microsoft YaHei" panose="020B0503020204020204" pitchFamily="34" charset="-122"/>
              </a:rPr>
              <a:t>稳定膏体强度、削减水泥添加量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15</a:t>
            </a:fld>
            <a:endParaRPr lang="zh-CN" altLang="en-US"/>
          </a:p>
        </p:txBody>
      </p:sp>
    </p:spTree>
    <p:extLst>
      <p:ext uri="{BB962C8B-B14F-4D97-AF65-F5344CB8AC3E}">
        <p14:creationId xmlns:p14="http://schemas.microsoft.com/office/powerpoint/2010/main" val="38575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膏体的制备、充填是一个完整的生产流程，现有的生产管理模式将二者割裂了，采场的人通过打电话的方式指导充填站中控室人员调整水泥添加量，我们希望将这一过程实现自动化。我们可以通过读取采场的三维模型图，以及计算累计充填膏体方量，利用三维几何理论推测当前充填体高度，根据工艺经验，计算出适合当前充填高度的灰沙比，然后作用于水泥控制回路。起到精确</a:t>
            </a:r>
            <a:r>
              <a:rPr lang="zh-CN" altLang="en-US" dirty="0">
                <a:latin typeface="Microsoft YaHei" panose="020B0503020204020204" pitchFamily="34" charset="-122"/>
                <a:ea typeface="Microsoft YaHei" panose="020B0503020204020204" pitchFamily="34" charset="-122"/>
              </a:rPr>
              <a:t>稳定膏体强度、削减水泥添加量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16</a:t>
            </a:fld>
            <a:endParaRPr lang="zh-CN" altLang="en-US"/>
          </a:p>
        </p:txBody>
      </p:sp>
    </p:spTree>
    <p:extLst>
      <p:ext uri="{BB962C8B-B14F-4D97-AF65-F5344CB8AC3E}">
        <p14:creationId xmlns:p14="http://schemas.microsoft.com/office/powerpoint/2010/main" val="4091209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物料添加现存指令需求快、动作响应慢的问题。由于尾矿浆浓度、流量波动频繁，絮凝剂和水泥添加量设定值需要频繁变动。但是螺旋给料器与絮凝剂添加装置由于硬件结构的原因，对于控制信号的响应较慢，如果频繁调节、反而会使物料添加量形成震荡，严重降低控制效果。针对这个问题，我们计划延长物料添加控制信号的给定周期。给定量的计算我们用时序预测的方法来预测下个周期的尾砂干重，进而规划出我下个时间周期内的物料添加设定值。</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17</a:t>
            </a:fld>
            <a:endParaRPr lang="zh-CN" altLang="en-US"/>
          </a:p>
        </p:txBody>
      </p:sp>
    </p:spTree>
    <p:extLst>
      <p:ext uri="{BB962C8B-B14F-4D97-AF65-F5344CB8AC3E}">
        <p14:creationId xmlns:p14="http://schemas.microsoft.com/office/powerpoint/2010/main" val="278579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真实生产场景中，部分仪表监测示数存在偏差，我们利用现场不同仪表的物理量相关性与单个测量值的时序自相关性，对仪表的监测值进行矫正或者剔除，其中最典型的两个场景是浓密机内的泥层高度计和水泥微粉秤示数不准确的问题，我们可以利用其他监测量对其进行矫正。</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18</a:t>
            </a:fld>
            <a:endParaRPr lang="zh-CN" altLang="en-US"/>
          </a:p>
        </p:txBody>
      </p:sp>
    </p:spTree>
    <p:extLst>
      <p:ext uri="{BB962C8B-B14F-4D97-AF65-F5344CB8AC3E}">
        <p14:creationId xmlns:p14="http://schemas.microsoft.com/office/powerpoint/2010/main" val="3842648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我们在肖经理与美卓的帮助下，目前已经实现了对于美卓</a:t>
            </a:r>
            <a:r>
              <a:rPr kumimoji="1" lang="en-US" altLang="zh-CN" dirty="0"/>
              <a:t>OPC</a:t>
            </a:r>
            <a:r>
              <a:rPr kumimoji="1" lang="zh-CN" altLang="en-US" dirty="0"/>
              <a:t> </a:t>
            </a:r>
            <a:r>
              <a:rPr kumimoji="1" lang="en-US" altLang="zh-CN" dirty="0"/>
              <a:t>server</a:t>
            </a:r>
            <a:r>
              <a:rPr kumimoji="1" lang="zh-CN" altLang="en-US" dirty="0"/>
              <a:t>数据的读取。基于</a:t>
            </a:r>
            <a:r>
              <a:rPr kumimoji="1" lang="en-US" altLang="zh-CN" dirty="0"/>
              <a:t>OPC</a:t>
            </a:r>
            <a:r>
              <a:rPr kumimoji="1" lang="zh-CN" altLang="en-US" dirty="0"/>
              <a:t> </a:t>
            </a:r>
            <a:r>
              <a:rPr kumimoji="1" lang="en-US" altLang="zh-CN" dirty="0"/>
              <a:t>DA</a:t>
            </a:r>
            <a:r>
              <a:rPr kumimoji="1" lang="zh-CN" altLang="en-US" dirty="0"/>
              <a:t>协议，利用</a:t>
            </a:r>
            <a:r>
              <a:rPr kumimoji="1" lang="en-US" altLang="zh-CN" dirty="0"/>
              <a:t>python </a:t>
            </a:r>
            <a:r>
              <a:rPr kumimoji="1" lang="zh-CN" altLang="en-US" dirty="0"/>
              <a:t>的</a:t>
            </a:r>
            <a:r>
              <a:rPr kumimoji="1" lang="en-US" altLang="zh-CN" dirty="0" err="1"/>
              <a:t>OpenOPC</a:t>
            </a:r>
            <a:r>
              <a:rPr kumimoji="1" lang="zh-CN" altLang="en-US" dirty="0"/>
              <a:t>开发包，而且也开发了一个数据读取的桌面端软件，可以服务于以后要来东南矿体导出数据的人，这个软件只需要编辑一下配置文件，给定想要读取数据的标签，然后运行起来之后软件会每分钟生成一个</a:t>
            </a:r>
            <a:r>
              <a:rPr kumimoji="1" lang="en-US" altLang="zh-CN" dirty="0" err="1"/>
              <a:t>json</a:t>
            </a:r>
            <a:r>
              <a:rPr kumimoji="1" lang="zh-CN" altLang="en-US"/>
              <a:t>格式的文件。</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19</a:t>
            </a:fld>
            <a:endParaRPr lang="zh-CN" altLang="en-US"/>
          </a:p>
        </p:txBody>
      </p:sp>
    </p:spTree>
    <p:extLst>
      <p:ext uri="{BB962C8B-B14F-4D97-AF65-F5344CB8AC3E}">
        <p14:creationId xmlns:p14="http://schemas.microsoft.com/office/powerpoint/2010/main" val="3323677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接下来是可视化平台的建设方案</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20</a:t>
            </a:fld>
            <a:endParaRPr lang="zh-CN" altLang="en-US"/>
          </a:p>
        </p:txBody>
      </p:sp>
    </p:spTree>
    <p:extLst>
      <p:ext uri="{BB962C8B-B14F-4D97-AF65-F5344CB8AC3E}">
        <p14:creationId xmlns:p14="http://schemas.microsoft.com/office/powerpoint/2010/main" val="349210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21</a:t>
            </a:fld>
            <a:endParaRPr lang="zh-CN" altLang="en-US"/>
          </a:p>
        </p:txBody>
      </p:sp>
    </p:spTree>
    <p:extLst>
      <p:ext uri="{BB962C8B-B14F-4D97-AF65-F5344CB8AC3E}">
        <p14:creationId xmlns:p14="http://schemas.microsoft.com/office/powerpoint/2010/main" val="2866308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22</a:t>
            </a:fld>
            <a:endParaRPr lang="zh-CN" altLang="en-US"/>
          </a:p>
        </p:txBody>
      </p:sp>
    </p:spTree>
    <p:extLst>
      <p:ext uri="{BB962C8B-B14F-4D97-AF65-F5344CB8AC3E}">
        <p14:creationId xmlns:p14="http://schemas.microsoft.com/office/powerpoint/2010/main" val="121014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膏体充填的流程是将选矿过程产生尾矿通过添加水泥、制备成膏体输送至采场进行充填的过程。</a:t>
            </a:r>
            <a:endParaRPr kumimoji="1" lang="en-US" altLang="zh-CN" dirty="0"/>
          </a:p>
          <a:p>
            <a:r>
              <a:rPr kumimoji="1" lang="zh-CN" altLang="en-US" dirty="0"/>
              <a:t>膏体充填过程围绕着膏体制备、井下输送、采场充填三个工序进行。对每个工序，我们可以用一个词语来描述其核心问题</a:t>
            </a:r>
            <a:endParaRPr kumimoji="1" lang="en-US" altLang="zh-CN" dirty="0"/>
          </a:p>
          <a:p>
            <a:r>
              <a:rPr kumimoji="1" lang="zh-CN" altLang="en-US" dirty="0"/>
              <a:t>膏体制备过程最重要的是精准控制，如何通过对设备以及对工艺进行控制，实现稳定的浓度、较高的强度、低廉的成本，是膏体制备要解决的关键问题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井下输送过程最重要的是实时感知，井下管道深埋地下，且长达数公里，但是缺乏有效有效的监控手段，如果能够监测管道压力、识别空管、堵管位置位置，将对于生产管理产生重要的作用。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采场充填最重要的精细管理，充填进度的管理、膏体质量的评测、灰沙比的规划调度，对于井上的膏体制备工作有着重要的反馈作用。</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4</a:t>
            </a:fld>
            <a:endParaRPr lang="zh-CN" altLang="en-US"/>
          </a:p>
        </p:txBody>
      </p:sp>
    </p:spTree>
    <p:extLst>
      <p:ext uri="{BB962C8B-B14F-4D97-AF65-F5344CB8AC3E}">
        <p14:creationId xmlns:p14="http://schemas.microsoft.com/office/powerpoint/2010/main" val="355486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23</a:t>
            </a:fld>
            <a:endParaRPr lang="zh-CN" altLang="en-US"/>
          </a:p>
        </p:txBody>
      </p:sp>
    </p:spTree>
    <p:extLst>
      <p:ext uri="{BB962C8B-B14F-4D97-AF65-F5344CB8AC3E}">
        <p14:creationId xmlns:p14="http://schemas.microsoft.com/office/powerpoint/2010/main" val="396222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充填体监测页面主要是对采场充填状态的可视化，中间是矿体三维扫描图，可进行鼠标拖拽放大缩小等操作，模型上的按钮可以看模型三视图和自动旋转模型；其中还有本次充填的一些参数的可视化、包括充填进度百分比、灰砂比、充填状态评测雷达图、以及短期充填浓度变化曲线。</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24</a:t>
            </a:fld>
            <a:endParaRPr lang="zh-CN" altLang="en-US"/>
          </a:p>
        </p:txBody>
      </p:sp>
    </p:spTree>
    <p:extLst>
      <p:ext uri="{BB962C8B-B14F-4D97-AF65-F5344CB8AC3E}">
        <p14:creationId xmlns:p14="http://schemas.microsoft.com/office/powerpoint/2010/main" val="2722420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充填体监测页面主要是对采场充填状态的可视化，中间是矿体三维扫描图，可进行鼠标拖拽放大缩小等操作，模型上的按钮可以看模型三视图和自动旋转模型；其中还有本次充填的一些参数的可视化、包括充填进度百分比、灰砂比、充填状态评测雷达图、以及短期充填浓度变化曲线。</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25</a:t>
            </a:fld>
            <a:endParaRPr lang="zh-CN" altLang="en-US"/>
          </a:p>
        </p:txBody>
      </p:sp>
    </p:spTree>
    <p:extLst>
      <p:ext uri="{BB962C8B-B14F-4D97-AF65-F5344CB8AC3E}">
        <p14:creationId xmlns:p14="http://schemas.microsoft.com/office/powerpoint/2010/main" val="2500937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关于三维模型的渲染方法，</a:t>
            </a:r>
            <a:r>
              <a:rPr lang="zh-CN" altLang="zh-CN" sz="1200" kern="1200" dirty="0">
                <a:solidFill>
                  <a:schemeClr val="tx1"/>
                </a:solidFill>
                <a:effectLst/>
                <a:latin typeface="+mn-lt"/>
                <a:ea typeface="+mn-ea"/>
                <a:cs typeface="+mn-cs"/>
              </a:rPr>
              <a:t>经调研发现之后目前能够拿到的三维采场模型以及管道模型均为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dmf</a:t>
            </a:r>
            <a:r>
              <a:rPr lang="zh-CN" altLang="zh-CN" sz="1200" kern="1200" dirty="0">
                <a:solidFill>
                  <a:schemeClr val="tx1"/>
                </a:solidFill>
                <a:effectLst/>
                <a:latin typeface="+mn-lt"/>
                <a:ea typeface="+mn-ea"/>
                <a:cs typeface="+mn-cs"/>
              </a:rPr>
              <a:t>（此格式为</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数字矿山软件专用的格式）的文件，通过</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数字矿山软件可以导出</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格式文件（</a:t>
            </a:r>
            <a:r>
              <a:rPr lang="en-US" altLang="zh-CN" sz="1200" kern="1200" dirty="0" err="1">
                <a:solidFill>
                  <a:schemeClr val="tx1"/>
                </a:solidFill>
                <a:effectLst/>
                <a:latin typeface="+mn-lt"/>
                <a:ea typeface="+mn-ea"/>
                <a:cs typeface="+mn-cs"/>
              </a:rPr>
              <a:t>Autocad</a:t>
            </a:r>
            <a:r>
              <a:rPr lang="zh-CN" altLang="en-US" sz="1200" kern="1200" dirty="0">
                <a:solidFill>
                  <a:schemeClr val="tx1"/>
                </a:solidFill>
                <a:effectLst/>
                <a:latin typeface="+mn-lt"/>
                <a:ea typeface="+mn-ea"/>
                <a:cs typeface="+mn-cs"/>
              </a:rPr>
              <a:t>通用格式），再利用</a:t>
            </a:r>
            <a:r>
              <a:rPr lang="en-US" altLang="zh-CN" sz="1200" kern="1200" dirty="0">
                <a:solidFill>
                  <a:schemeClr val="tx1"/>
                </a:solidFill>
                <a:effectLst/>
                <a:latin typeface="+mn-lt"/>
                <a:ea typeface="+mn-ea"/>
                <a:cs typeface="+mn-cs"/>
              </a:rPr>
              <a:t>3dmax</a:t>
            </a: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文件转换为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文件，三维可视化技术对于</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文件支持的比较好，</a:t>
            </a:r>
            <a:r>
              <a:rPr lang="zh-CN" altLang="en-US" sz="1200" kern="1200" dirty="0">
                <a:solidFill>
                  <a:schemeClr val="tx1"/>
                </a:solidFill>
                <a:effectLst/>
                <a:latin typeface="+mn-lt"/>
                <a:ea typeface="+mn-ea"/>
                <a:cs typeface="+mn-cs"/>
              </a:rPr>
              <a:t>我们目前已实现在浏览器上渲染</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维巷道模型</a:t>
            </a:r>
            <a:r>
              <a:rPr lang="zh-CN" altLang="zh-CN" sz="120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26</a:t>
            </a:fld>
            <a:endParaRPr lang="zh-CN" altLang="en-US"/>
          </a:p>
        </p:txBody>
      </p:sp>
    </p:spTree>
    <p:extLst>
      <p:ext uri="{BB962C8B-B14F-4D97-AF65-F5344CB8AC3E}">
        <p14:creationId xmlns:p14="http://schemas.microsoft.com/office/powerpoint/2010/main" val="3021278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27</a:t>
            </a:fld>
            <a:endParaRPr lang="zh-CN" altLang="en-US"/>
          </a:p>
        </p:txBody>
      </p:sp>
    </p:spTree>
    <p:extLst>
      <p:ext uri="{BB962C8B-B14F-4D97-AF65-F5344CB8AC3E}">
        <p14:creationId xmlns:p14="http://schemas.microsoft.com/office/powerpoint/2010/main" val="1413185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28</a:t>
            </a:fld>
            <a:endParaRPr lang="zh-CN" altLang="en-US"/>
          </a:p>
        </p:txBody>
      </p:sp>
    </p:spTree>
    <p:extLst>
      <p:ext uri="{BB962C8B-B14F-4D97-AF65-F5344CB8AC3E}">
        <p14:creationId xmlns:p14="http://schemas.microsoft.com/office/powerpoint/2010/main" val="1901241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29</a:t>
            </a:fld>
            <a:endParaRPr lang="zh-CN" altLang="en-US"/>
          </a:p>
        </p:txBody>
      </p:sp>
    </p:spTree>
    <p:extLst>
      <p:ext uri="{BB962C8B-B14F-4D97-AF65-F5344CB8AC3E}">
        <p14:creationId xmlns:p14="http://schemas.microsoft.com/office/powerpoint/2010/main" val="2431142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30</a:t>
            </a:fld>
            <a:endParaRPr lang="zh-CN" altLang="en-US"/>
          </a:p>
        </p:txBody>
      </p:sp>
    </p:spTree>
    <p:extLst>
      <p:ext uri="{BB962C8B-B14F-4D97-AF65-F5344CB8AC3E}">
        <p14:creationId xmlns:p14="http://schemas.microsoft.com/office/powerpoint/2010/main" val="456380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31</a:t>
            </a:fld>
            <a:endParaRPr lang="zh-CN" altLang="en-US"/>
          </a:p>
        </p:txBody>
      </p:sp>
    </p:spTree>
    <p:extLst>
      <p:ext uri="{BB962C8B-B14F-4D97-AF65-F5344CB8AC3E}">
        <p14:creationId xmlns:p14="http://schemas.microsoft.com/office/powerpoint/2010/main" val="268397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32</a:t>
            </a:fld>
            <a:endParaRPr lang="zh-CN" altLang="en-US"/>
          </a:p>
        </p:txBody>
      </p:sp>
    </p:spTree>
    <p:extLst>
      <p:ext uri="{BB962C8B-B14F-4D97-AF65-F5344CB8AC3E}">
        <p14:creationId xmlns:p14="http://schemas.microsoft.com/office/powerpoint/2010/main" val="117609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5</a:t>
            </a:fld>
            <a:endParaRPr lang="zh-CN" altLang="en-US"/>
          </a:p>
        </p:txBody>
      </p:sp>
    </p:spTree>
    <p:extLst>
      <p:ext uri="{BB962C8B-B14F-4D97-AF65-F5344CB8AC3E}">
        <p14:creationId xmlns:p14="http://schemas.microsoft.com/office/powerpoint/2010/main" val="1416453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910301-0344-4DD1-905E-5D2298C33365}" type="slidenum">
              <a:rPr lang="zh-CN" altLang="en-US" smtClean="0"/>
              <a:pPr/>
              <a:t>33</a:t>
            </a:fld>
            <a:endParaRPr lang="zh-CN" altLang="en-US"/>
          </a:p>
        </p:txBody>
      </p:sp>
    </p:spTree>
    <p:extLst>
      <p:ext uri="{BB962C8B-B14F-4D97-AF65-F5344CB8AC3E}">
        <p14:creationId xmlns:p14="http://schemas.microsoft.com/office/powerpoint/2010/main" val="206421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我们计划以膏体充填为背景、依托于</a:t>
            </a:r>
            <a:r>
              <a:rPr lang="zh-CN" altLang="en-US" sz="1200" b="1" dirty="0">
                <a:latin typeface="微软雅黑" panose="020B0503020204020204" pitchFamily="34" charset="-122"/>
                <a:ea typeface="微软雅黑" panose="020B0503020204020204" pitchFamily="34" charset="-122"/>
              </a:rPr>
              <a:t>物联网、大数据、人工智能、机器学习技术，开发一套集充填可视化、矿山模型可视化、管道输送可视化、工业智能控制、数据管理、图形展示为一体的</a:t>
            </a:r>
            <a:r>
              <a:rPr lang="zh-CN" altLang="en-US" sz="1200" kern="1200" dirty="0">
                <a:solidFill>
                  <a:schemeClr val="tx1"/>
                </a:solidFill>
                <a:effectLst/>
                <a:latin typeface="+mn-lt"/>
                <a:ea typeface="+mn-ea"/>
                <a:cs typeface="+mn-cs"/>
              </a:rPr>
              <a:t>智能化精准控制与三维可视化系统。</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6</a:t>
            </a:fld>
            <a:endParaRPr lang="zh-CN" altLang="en-US"/>
          </a:p>
        </p:txBody>
      </p:sp>
    </p:spTree>
    <p:extLst>
      <p:ext uri="{BB962C8B-B14F-4D97-AF65-F5344CB8AC3E}">
        <p14:creationId xmlns:p14="http://schemas.microsoft.com/office/powerpoint/2010/main" val="190309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7</a:t>
            </a:fld>
            <a:endParaRPr lang="zh-CN" altLang="en-US"/>
          </a:p>
        </p:txBody>
      </p:sp>
    </p:spTree>
    <p:extLst>
      <p:ext uri="{BB962C8B-B14F-4D97-AF65-F5344CB8AC3E}">
        <p14:creationId xmlns:p14="http://schemas.microsoft.com/office/powerpoint/2010/main" val="230785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8</a:t>
            </a:fld>
            <a:endParaRPr lang="zh-CN" altLang="en-US"/>
          </a:p>
        </p:txBody>
      </p:sp>
    </p:spTree>
    <p:extLst>
      <p:ext uri="{BB962C8B-B14F-4D97-AF65-F5344CB8AC3E}">
        <p14:creationId xmlns:p14="http://schemas.microsoft.com/office/powerpoint/2010/main" val="31858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这里展示的是系统软件结构，系统基于</a:t>
            </a:r>
            <a:r>
              <a:rPr kumimoji="1" lang="en-US" altLang="zh-CN" dirty="0"/>
              <a:t>BS</a:t>
            </a:r>
            <a:r>
              <a:rPr kumimoji="1" lang="zh-CN" altLang="en-US" dirty="0"/>
              <a:t>架构，服从</a:t>
            </a:r>
            <a:r>
              <a:rPr kumimoji="1" lang="en-US" altLang="zh-CN" dirty="0"/>
              <a:t>MVC</a:t>
            </a:r>
            <a:r>
              <a:rPr kumimoji="1" lang="zh-CN" altLang="en-US" dirty="0"/>
              <a:t>设计模式，用户只需要一个浏览器即可使用该系统，并且支持多用户同时访问。另外我们通过</a:t>
            </a:r>
            <a:r>
              <a:rPr kumimoji="1" lang="en-US" altLang="zh-CN" dirty="0"/>
              <a:t>OPC</a:t>
            </a:r>
            <a:r>
              <a:rPr kumimoji="1" lang="zh-CN" altLang="en-US" dirty="0"/>
              <a:t> </a:t>
            </a:r>
            <a:r>
              <a:rPr kumimoji="1" lang="en-US" altLang="zh-CN" dirty="0"/>
              <a:t>DA</a:t>
            </a:r>
            <a:r>
              <a:rPr kumimoji="1" lang="zh-CN" altLang="en-US" dirty="0"/>
              <a:t>协议与美卓系统实现数据通讯，利用</a:t>
            </a:r>
            <a:r>
              <a:rPr kumimoji="1" lang="en-US" altLang="zh-CN" dirty="0"/>
              <a:t>Hadoop</a:t>
            </a:r>
            <a:r>
              <a:rPr kumimoji="1" lang="zh-CN" altLang="en-US" dirty="0"/>
              <a:t>平台进行数据存储管理。</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10</a:t>
            </a:fld>
            <a:endParaRPr lang="zh-CN" altLang="en-US"/>
          </a:p>
        </p:txBody>
      </p:sp>
    </p:spTree>
    <p:extLst>
      <p:ext uri="{BB962C8B-B14F-4D97-AF65-F5344CB8AC3E}">
        <p14:creationId xmlns:p14="http://schemas.microsoft.com/office/powerpoint/2010/main" val="3381477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11</a:t>
            </a:fld>
            <a:endParaRPr lang="zh-CN" altLang="en-US"/>
          </a:p>
        </p:txBody>
      </p:sp>
    </p:spTree>
    <p:extLst>
      <p:ext uri="{BB962C8B-B14F-4D97-AF65-F5344CB8AC3E}">
        <p14:creationId xmlns:p14="http://schemas.microsoft.com/office/powerpoint/2010/main" val="596381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智能控制主要包含三个控制点：底流浓度精准控制、泥层压强控制，灰沙比智能控制，后面会详细说这几个控制点的具体内容</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12</a:t>
            </a:fld>
            <a:endParaRPr lang="zh-CN" altLang="en-US"/>
          </a:p>
        </p:txBody>
      </p:sp>
    </p:spTree>
    <p:extLst>
      <p:ext uri="{BB962C8B-B14F-4D97-AF65-F5344CB8AC3E}">
        <p14:creationId xmlns:p14="http://schemas.microsoft.com/office/powerpoint/2010/main" val="3251504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C54CF84-9424-463A-BCB2-A1D0AF85C1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Tree>
    <p:extLst>
      <p:ext uri="{BB962C8B-B14F-4D97-AF65-F5344CB8AC3E}">
        <p14:creationId xmlns:p14="http://schemas.microsoft.com/office/powerpoint/2010/main" val="85049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62485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28404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443730"/>
      </p:ext>
    </p:extLst>
  </p:cSld>
  <p:clrMapOvr>
    <a:masterClrMapping/>
  </p:clrMapOvr>
  <mc:AlternateContent xmlns:mc="http://schemas.openxmlformats.org/markup-compatibility/2006" xmlns:p14="http://schemas.microsoft.com/office/powerpoint/2010/main">
    <mc:Choice Requires="p14">
      <p:transition spd="slow" p14:dur="1500" advTm="300">
        <p:random/>
      </p:transition>
    </mc:Choice>
    <mc:Fallback xmlns="">
      <p:transition spd="slow" advTm="3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46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主楼夕照3月副本3">
            <a:extLst>
              <a:ext uri="{FF2B5EF4-FFF2-40B4-BE49-F238E27FC236}">
                <a16:creationId xmlns:a16="http://schemas.microsoft.com/office/drawing/2014/main" id="{41986EE6-BC0E-4D94-A386-7F098FC95338}"/>
              </a:ext>
            </a:extLst>
          </p:cNvPr>
          <p:cNvPicPr>
            <a:picLocks noChangeAspect="1" noChangeArrowheads="1"/>
          </p:cNvPicPr>
          <p:nvPr userDrawn="1"/>
        </p:nvPicPr>
        <p:blipFill>
          <a:blip r:embed="rId2" cstate="print">
            <a:lum bright="68000" contrast="-78000"/>
            <a:extLst>
              <a:ext uri="{28A0092B-C50C-407E-A947-70E740481C1C}">
                <a14:useLocalDpi xmlns:a14="http://schemas.microsoft.com/office/drawing/2010/main"/>
              </a:ext>
            </a:extLst>
          </a:blip>
          <a:srcRect r="-1820"/>
          <a:stretch>
            <a:fillRect/>
          </a:stretch>
        </p:blipFill>
        <p:spPr bwMode="auto">
          <a:xfrm>
            <a:off x="0" y="1130509"/>
            <a:ext cx="9154052" cy="472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30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410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4F0A0F1-96D8-4B80-AACC-5871C9A87E55}" type="datetimeFigureOut">
              <a:rPr lang="zh-CN" altLang="en-US" smtClean="0"/>
              <a:pPr/>
              <a:t>2019/8/26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95401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4F0A0F1-96D8-4B80-AACC-5871C9A87E55}" type="datetimeFigureOut">
              <a:rPr lang="zh-CN" altLang="en-US" smtClean="0"/>
              <a:pPr/>
              <a:t>2019/8/26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0495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0A0F1-96D8-4B80-AACC-5871C9A87E55}" type="datetimeFigureOut">
              <a:rPr lang="zh-CN" altLang="en-US" smtClean="0"/>
              <a:pPr/>
              <a:t>2019/8/26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77688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18531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92835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0A0F1-96D8-4B80-AACC-5871C9A87E55}" type="datetimeFigureOut">
              <a:rPr lang="zh-CN" altLang="en-US" smtClean="0"/>
              <a:pPr/>
              <a:t>2019/8/26</a:t>
            </a:fld>
            <a:endParaRPr lang="zh-CN" alt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195455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emf"/><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42.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hyperlink" Target="https://x2e70c.axshare.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64807D5E-08EC-483F-A32E-7F7B6FBCEAFE}"/>
              </a:ext>
            </a:extLst>
          </p:cNvPr>
          <p:cNvSpPr txBox="1"/>
          <p:nvPr/>
        </p:nvSpPr>
        <p:spPr>
          <a:xfrm>
            <a:off x="655307" y="1574899"/>
            <a:ext cx="7756391" cy="1691360"/>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30000"/>
              </a:lnSpc>
              <a:spcBef>
                <a:spcPts val="600"/>
              </a:spcBef>
            </a:pPr>
            <a:r>
              <a:rPr lang="zh-CN" altLang="en-US" sz="4000" b="1" dirty="0">
                <a:solidFill>
                  <a:srgbClr val="C00000"/>
                </a:solidFill>
                <a:latin typeface="微软雅黑" panose="020B0503020204020204" pitchFamily="34" charset="-122"/>
                <a:ea typeface="微软雅黑" panose="020B0503020204020204" pitchFamily="34" charset="-122"/>
              </a:rPr>
              <a:t>智能控制与三维可视化系统</a:t>
            </a:r>
            <a:endParaRPr lang="en-US" altLang="zh-CN" sz="4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600"/>
              </a:spcBef>
            </a:pPr>
            <a:r>
              <a:rPr lang="zh-CN" altLang="en-US" sz="4000" b="1" dirty="0">
                <a:solidFill>
                  <a:srgbClr val="0D47BB"/>
                </a:solidFill>
                <a:latin typeface="微软雅黑" panose="020B0503020204020204" pitchFamily="34" charset="-122"/>
                <a:ea typeface="微软雅黑" panose="020B0503020204020204" pitchFamily="34" charset="-122"/>
                <a:cs typeface="Times New Roman" panose="02020603050405020304" pitchFamily="18" charset="0"/>
              </a:rPr>
              <a:t>实施方案汇报</a:t>
            </a:r>
            <a:endParaRPr lang="zh-CN" altLang="en-US" sz="2800" b="1" dirty="0">
              <a:solidFill>
                <a:srgbClr val="0D47B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3">
            <a:extLst>
              <a:ext uri="{FF2B5EF4-FFF2-40B4-BE49-F238E27FC236}">
                <a16:creationId xmlns:a16="http://schemas.microsoft.com/office/drawing/2014/main" id="{D8752F4C-AA9A-4A1E-90D1-37ADBC7CC46C}"/>
              </a:ext>
            </a:extLst>
          </p:cNvPr>
          <p:cNvSpPr>
            <a:spLocks noRot="1" noChangeArrowheads="1"/>
          </p:cNvSpPr>
          <p:nvPr/>
        </p:nvSpPr>
        <p:spPr bwMode="auto">
          <a:xfrm>
            <a:off x="2294465" y="3695111"/>
            <a:ext cx="4482046" cy="72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p>
            <a:pPr algn="ctr">
              <a:lnSpc>
                <a:spcPct val="130000"/>
              </a:lnSpc>
            </a:pPr>
            <a:r>
              <a:rPr lang="zh-CN" altLang="en-US" sz="3200" b="1" dirty="0">
                <a:solidFill>
                  <a:srgbClr val="C00000"/>
                </a:solidFill>
                <a:latin typeface="华文新魏" panose="02010800040101010101" pitchFamily="2" charset="-122"/>
                <a:ea typeface="华文新魏" panose="02010800040101010101" pitchFamily="2" charset="-122"/>
              </a:rPr>
              <a:t>班晓娟</a:t>
            </a:r>
            <a:endParaRPr lang="en-US" altLang="zh-CN" sz="3200" b="1" dirty="0">
              <a:solidFill>
                <a:srgbClr val="C00000"/>
              </a:solidFill>
              <a:latin typeface="华文新魏" panose="02010800040101010101" pitchFamily="2" charset="-122"/>
              <a:ea typeface="华文新魏" panose="02010800040101010101" pitchFamily="2" charset="-122"/>
            </a:endParaRPr>
          </a:p>
        </p:txBody>
      </p:sp>
      <p:pic>
        <p:nvPicPr>
          <p:cNvPr id="60" name="图片 59">
            <a:extLst>
              <a:ext uri="{FF2B5EF4-FFF2-40B4-BE49-F238E27FC236}">
                <a16:creationId xmlns:a16="http://schemas.microsoft.com/office/drawing/2014/main" id="{E5022421-1F7E-4ABA-BAD7-EB2A8C439202}"/>
              </a:ext>
            </a:extLst>
          </p:cNvPr>
          <p:cNvPicPr>
            <a:picLocks noChangeAspect="1"/>
          </p:cNvPicPr>
          <p:nvPr/>
        </p:nvPicPr>
        <p:blipFill>
          <a:blip r:embed="rId2" cstate="print"/>
          <a:stretch>
            <a:fillRect/>
          </a:stretch>
        </p:blipFill>
        <p:spPr>
          <a:xfrm>
            <a:off x="7039807" y="208580"/>
            <a:ext cx="773894" cy="711146"/>
          </a:xfrm>
          <a:prstGeom prst="rect">
            <a:avLst/>
          </a:prstGeom>
        </p:spPr>
      </p:pic>
      <p:sp>
        <p:nvSpPr>
          <p:cNvPr id="3" name="矩形 2"/>
          <p:cNvSpPr/>
          <p:nvPr/>
        </p:nvSpPr>
        <p:spPr>
          <a:xfrm>
            <a:off x="2894269" y="5125090"/>
            <a:ext cx="3278462" cy="984500"/>
          </a:xfrm>
          <a:prstGeom prst="rect">
            <a:avLst/>
          </a:prstGeom>
        </p:spPr>
        <p:txBody>
          <a:bodyPr wrap="none">
            <a:spAutoFit/>
          </a:bodyPr>
          <a:lstStyle/>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北京科技大学</a:t>
            </a:r>
          </a:p>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中色非洲矿业有限公司</a:t>
            </a:r>
          </a:p>
        </p:txBody>
      </p:sp>
      <p:pic>
        <p:nvPicPr>
          <p:cNvPr id="9" name="Picture 4" descr="1"/>
          <p:cNvPicPr/>
          <p:nvPr/>
        </p:nvPicPr>
        <p:blipFill rotWithShape="1">
          <a:blip r:embed="rId3" cstate="print">
            <a:extLst>
              <a:ext uri="{28A0092B-C50C-407E-A947-70E740481C1C}">
                <a14:useLocalDpi xmlns:a14="http://schemas.microsoft.com/office/drawing/2010/main" val="0"/>
              </a:ext>
            </a:extLst>
          </a:blip>
          <a:srcRect b="8719"/>
          <a:stretch/>
        </p:blipFill>
        <p:spPr bwMode="auto">
          <a:xfrm>
            <a:off x="8172555" y="217270"/>
            <a:ext cx="720080" cy="723947"/>
          </a:xfrm>
          <a:prstGeom prst="rect">
            <a:avLst/>
          </a:prstGeom>
          <a:noFill/>
        </p:spPr>
      </p:pic>
      <p:sp>
        <p:nvSpPr>
          <p:cNvPr id="10" name="Line 8"/>
          <p:cNvSpPr>
            <a:spLocks noChangeShapeType="1"/>
          </p:cNvSpPr>
          <p:nvPr/>
        </p:nvSpPr>
        <p:spPr bwMode="auto">
          <a:xfrm>
            <a:off x="0" y="6381328"/>
            <a:ext cx="91440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黑体" panose="02010609060101010101" pitchFamily="49" charset="-122"/>
              <a:ea typeface="黑体" panose="02010609060101010101" pitchFamily="49" charset="-122"/>
            </a:endParaRPr>
          </a:p>
        </p:txBody>
      </p:sp>
      <p:sp>
        <p:nvSpPr>
          <p:cNvPr id="11" name="Text Box 9"/>
          <p:cNvSpPr txBox="1">
            <a:spLocks noChangeArrowheads="1"/>
          </p:cNvSpPr>
          <p:nvPr/>
        </p:nvSpPr>
        <p:spPr bwMode="auto">
          <a:xfrm>
            <a:off x="5797550" y="6381750"/>
            <a:ext cx="316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2400" dirty="0">
                <a:solidFill>
                  <a:srgbClr val="B2B2B2"/>
                </a:solidFill>
                <a:latin typeface="黑体" panose="02010609060101010101" pitchFamily="49" charset="-122"/>
                <a:ea typeface="黑体" panose="02010609060101010101" pitchFamily="49" charset="-122"/>
              </a:rPr>
              <a:t>2019.04.03</a:t>
            </a:r>
          </a:p>
        </p:txBody>
      </p:sp>
      <p:sp>
        <p:nvSpPr>
          <p:cNvPr id="12" name="Rectangle 3"/>
          <p:cNvSpPr>
            <a:spLocks noChangeArrowheads="1"/>
          </p:cNvSpPr>
          <p:nvPr/>
        </p:nvSpPr>
        <p:spPr bwMode="auto">
          <a:xfrm>
            <a:off x="0" y="1083976"/>
            <a:ext cx="9144000" cy="76200"/>
          </a:xfrm>
          <a:prstGeom prst="rect">
            <a:avLst/>
          </a:prstGeom>
          <a:solidFill>
            <a:srgbClr val="000099"/>
          </a:solidFill>
          <a:ln>
            <a:noFill/>
          </a:ln>
          <a:effectLst/>
        </p:spPr>
        <p:txBody>
          <a:bodyPr wrap="none" anchor="ctr"/>
          <a:lstStyle/>
          <a:p>
            <a:pPr algn="ctr">
              <a:defRPr/>
            </a:pPr>
            <a:endParaRPr lang="zh-CN" altLang="en-US">
              <a:solidFill>
                <a:schemeClr val="accent2"/>
              </a:solidFill>
              <a:latin typeface="Times New Roman" charset="0"/>
            </a:endParaRPr>
          </a:p>
        </p:txBody>
      </p:sp>
      <p:sp>
        <p:nvSpPr>
          <p:cNvPr id="4" name="Rectangle 1">
            <a:extLst>
              <a:ext uri="{FF2B5EF4-FFF2-40B4-BE49-F238E27FC236}">
                <a16:creationId xmlns:a16="http://schemas.microsoft.com/office/drawing/2014/main" id="{98BBABAD-8275-7A44-A84A-8E87924A96F5}"/>
              </a:ext>
            </a:extLst>
          </p:cNvPr>
          <p:cNvSpPr>
            <a:spLocks noChangeArrowheads="1"/>
          </p:cNvSpPr>
          <p:nvPr/>
        </p:nvSpPr>
        <p:spPr bwMode="auto">
          <a:xfrm>
            <a:off x="96525" y="510547"/>
            <a:ext cx="7160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zh-CN" sz="1600" b="1" dirty="0">
                <a:solidFill>
                  <a:srgbClr val="0D47BB"/>
                </a:solidFill>
                <a:latin typeface="微软雅黑" panose="020B0503020204020204" pitchFamily="34" charset="-122"/>
                <a:ea typeface="微软雅黑" panose="020B0503020204020204" pitchFamily="34" charset="-122"/>
              </a:rPr>
              <a:t>“</a:t>
            </a:r>
            <a:r>
              <a:rPr lang="zh-CN" altLang="en-US" sz="1600" b="1" dirty="0">
                <a:solidFill>
                  <a:srgbClr val="0D47BB"/>
                </a:solidFill>
                <a:latin typeface="微软雅黑" panose="020B0503020204020204" pitchFamily="34" charset="-122"/>
                <a:ea typeface="微软雅黑" panose="020B0503020204020204" pitchFamily="34" charset="-122"/>
              </a:rPr>
              <a:t>谦比希铜矿东南矿体膏体充填智能化精准控制与三维可视化系统建设项目</a:t>
            </a:r>
            <a:r>
              <a:rPr lang="en-US" altLang="zh-CN" sz="1600" b="1" dirty="0">
                <a:solidFill>
                  <a:srgbClr val="0D47BB"/>
                </a:solidFill>
                <a:latin typeface="微软雅黑" panose="020B0503020204020204" pitchFamily="34" charset="-122"/>
                <a:ea typeface="微软雅黑" panose="020B0503020204020204" pitchFamily="34" charset="-122"/>
              </a:rPr>
              <a:t>”</a:t>
            </a:r>
            <a:endParaRPr lang="zh-CN" altLang="zh-CN" sz="1600" b="1" dirty="0">
              <a:solidFill>
                <a:srgbClr val="0D47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9597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系统软件架构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23" name="矩形 22">
            <a:extLst>
              <a:ext uri="{FF2B5EF4-FFF2-40B4-BE49-F238E27FC236}">
                <a16:creationId xmlns:a16="http://schemas.microsoft.com/office/drawing/2014/main" id="{2737200F-5FF4-BE46-9A4F-56A413B3D249}"/>
              </a:ext>
            </a:extLst>
          </p:cNvPr>
          <p:cNvSpPr/>
          <p:nvPr/>
        </p:nvSpPr>
        <p:spPr>
          <a:xfrm>
            <a:off x="978945" y="4216578"/>
            <a:ext cx="4572000" cy="369332"/>
          </a:xfrm>
          <a:prstGeom prst="rect">
            <a:avLst/>
          </a:prstGeom>
        </p:spPr>
        <p:txBody>
          <a:bodyPr>
            <a:spAutoFit/>
          </a:bodyPr>
          <a:lstStyle/>
          <a:p>
            <a:pPr>
              <a:buFont typeface="Arial" panose="020B0604020202020204" pitchFamily="34" charset="0"/>
              <a:buChar char="•"/>
            </a:pPr>
            <a:endParaRPr lang="zh-CN" altLang="en-US" b="0" i="0" u="none" strike="noStrike" dirty="0">
              <a:solidFill>
                <a:srgbClr val="333333"/>
              </a:solidFill>
              <a:effectLst/>
              <a:latin typeface="Open Sans"/>
            </a:endParaRPr>
          </a:p>
        </p:txBody>
      </p:sp>
      <p:sp>
        <p:nvSpPr>
          <p:cNvPr id="26" name="文本框 25">
            <a:extLst>
              <a:ext uri="{FF2B5EF4-FFF2-40B4-BE49-F238E27FC236}">
                <a16:creationId xmlns:a16="http://schemas.microsoft.com/office/drawing/2014/main" id="{C7999222-FE6C-8F42-BC10-E010D322802B}"/>
              </a:ext>
            </a:extLst>
          </p:cNvPr>
          <p:cNvSpPr txBox="1"/>
          <p:nvPr/>
        </p:nvSpPr>
        <p:spPr>
          <a:xfrm>
            <a:off x="4572000" y="6015804"/>
            <a:ext cx="5441245" cy="646331"/>
          </a:xfrm>
          <a:prstGeom prst="rect">
            <a:avLst/>
          </a:prstGeom>
          <a:noFill/>
        </p:spPr>
        <p:txBody>
          <a:bodyPr wrap="square" rtlCol="0">
            <a:spAutoFit/>
          </a:bodyPr>
          <a:lstStyle/>
          <a:p>
            <a:pPr marL="285750" indent="-285750">
              <a:buFont typeface="Wingdings" pitchFamily="2" charset="2"/>
              <a:buChar char="u"/>
            </a:pPr>
            <a:r>
              <a:rPr kumimoji="1" lang="zh-CN" altLang="en-US" dirty="0"/>
              <a:t>基于</a:t>
            </a:r>
            <a:r>
              <a:rPr kumimoji="1" lang="en-US" altLang="zh-CN" dirty="0"/>
              <a:t>OPC</a:t>
            </a:r>
            <a:r>
              <a:rPr kumimoji="1" lang="zh-CN" altLang="en-US" dirty="0"/>
              <a:t> </a:t>
            </a:r>
            <a:r>
              <a:rPr kumimoji="1" lang="en-US" altLang="zh-CN" dirty="0"/>
              <a:t>DA</a:t>
            </a:r>
            <a:r>
              <a:rPr kumimoji="1" lang="zh-CN" altLang="en-US" dirty="0"/>
              <a:t>协议与美卓系统进行通讯</a:t>
            </a:r>
            <a:endParaRPr kumimoji="1" lang="en-US" altLang="zh-CN" dirty="0"/>
          </a:p>
          <a:p>
            <a:pPr marL="285750" indent="-285750">
              <a:buFont typeface="Wingdings" pitchFamily="2" charset="2"/>
              <a:buChar char="u"/>
            </a:pPr>
            <a:r>
              <a:rPr kumimoji="1" lang="en-US" altLang="zh-CN" dirty="0"/>
              <a:t>Hadoop</a:t>
            </a:r>
            <a:r>
              <a:rPr kumimoji="1" lang="zh-CN" altLang="en-US" dirty="0"/>
              <a:t>大数据平台</a:t>
            </a:r>
          </a:p>
        </p:txBody>
      </p:sp>
      <p:sp>
        <p:nvSpPr>
          <p:cNvPr id="82" name="文本框 81">
            <a:extLst>
              <a:ext uri="{FF2B5EF4-FFF2-40B4-BE49-F238E27FC236}">
                <a16:creationId xmlns:a16="http://schemas.microsoft.com/office/drawing/2014/main" id="{DDC6DE97-C16F-484F-911B-36E6D7A9158A}"/>
              </a:ext>
            </a:extLst>
          </p:cNvPr>
          <p:cNvSpPr txBox="1"/>
          <p:nvPr/>
        </p:nvSpPr>
        <p:spPr>
          <a:xfrm>
            <a:off x="544322" y="6015803"/>
            <a:ext cx="5441245" cy="646331"/>
          </a:xfrm>
          <a:prstGeom prst="rect">
            <a:avLst/>
          </a:prstGeom>
          <a:noFill/>
        </p:spPr>
        <p:txBody>
          <a:bodyPr wrap="square" rtlCol="0">
            <a:spAutoFit/>
          </a:bodyPr>
          <a:lstStyle/>
          <a:p>
            <a:pPr marL="285750" indent="-285750">
              <a:buFont typeface="Wingdings" pitchFamily="2" charset="2"/>
              <a:buChar char="u"/>
            </a:pPr>
            <a:r>
              <a:rPr kumimoji="1" lang="en-US" altLang="zh-CN" dirty="0"/>
              <a:t>BS</a:t>
            </a:r>
            <a:r>
              <a:rPr kumimoji="1" lang="zh-CN" altLang="en-US" dirty="0"/>
              <a:t>架构、</a:t>
            </a:r>
            <a:r>
              <a:rPr kumimoji="1" lang="en-US" altLang="zh-CN" dirty="0"/>
              <a:t>MVC</a:t>
            </a:r>
            <a:r>
              <a:rPr kumimoji="1" lang="zh-CN" altLang="en-US" dirty="0"/>
              <a:t>设计模式</a:t>
            </a:r>
            <a:endParaRPr kumimoji="1" lang="en-US" altLang="zh-CN" dirty="0"/>
          </a:p>
          <a:p>
            <a:pPr marL="285750" indent="-285750">
              <a:buFont typeface="Wingdings" pitchFamily="2" charset="2"/>
              <a:buChar char="u"/>
            </a:pPr>
            <a:r>
              <a:rPr kumimoji="1" lang="zh-CN" altLang="en-US" dirty="0"/>
              <a:t>支持多用户访问</a:t>
            </a:r>
            <a:endParaRPr kumimoji="1" lang="en-US" altLang="zh-CN" dirty="0"/>
          </a:p>
        </p:txBody>
      </p:sp>
      <p:pic>
        <p:nvPicPr>
          <p:cNvPr id="4" name="图片 3">
            <a:extLst>
              <a:ext uri="{FF2B5EF4-FFF2-40B4-BE49-F238E27FC236}">
                <a16:creationId xmlns:a16="http://schemas.microsoft.com/office/drawing/2014/main" id="{98ACA1FB-DB1D-A349-91E6-16F38057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978"/>
            <a:ext cx="8881353" cy="4418043"/>
          </a:xfrm>
          <a:prstGeom prst="rect">
            <a:avLst/>
          </a:prstGeom>
        </p:spPr>
      </p:pic>
    </p:spTree>
    <p:extLst>
      <p:ext uri="{BB962C8B-B14F-4D97-AF65-F5344CB8AC3E}">
        <p14:creationId xmlns:p14="http://schemas.microsoft.com/office/powerpoint/2010/main" val="391046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977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三大核心控制任务</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4" name="图示 3">
            <a:extLst>
              <a:ext uri="{FF2B5EF4-FFF2-40B4-BE49-F238E27FC236}">
                <a16:creationId xmlns:a16="http://schemas.microsoft.com/office/drawing/2014/main" id="{9FDEBE3A-19E7-754F-9970-D128F4AD2EC3}"/>
              </a:ext>
            </a:extLst>
          </p:cNvPr>
          <p:cNvGraphicFramePr/>
          <p:nvPr>
            <p:extLst>
              <p:ext uri="{D42A27DB-BD31-4B8C-83A1-F6EECF244321}">
                <p14:modId xmlns:p14="http://schemas.microsoft.com/office/powerpoint/2010/main" val="1449717536"/>
              </p:ext>
            </p:extLst>
          </p:nvPr>
        </p:nvGraphicFramePr>
        <p:xfrm>
          <a:off x="93509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矩形 12">
            <a:extLst>
              <a:ext uri="{FF2B5EF4-FFF2-40B4-BE49-F238E27FC236}">
                <a16:creationId xmlns:a16="http://schemas.microsoft.com/office/drawing/2014/main" id="{D3730661-53DA-D745-8AC9-1F96CEF68AF0}"/>
              </a:ext>
            </a:extLst>
          </p:cNvPr>
          <p:cNvSpPr/>
          <p:nvPr/>
        </p:nvSpPr>
        <p:spPr>
          <a:xfrm>
            <a:off x="422671" y="5079889"/>
            <a:ext cx="2723482" cy="1569660"/>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自适应智能控制算法</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稳定维持浓密机底流浓度</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增强产出膏体质量</a:t>
            </a:r>
          </a:p>
        </p:txBody>
      </p:sp>
      <p:sp>
        <p:nvSpPr>
          <p:cNvPr id="15" name="矩形 14">
            <a:extLst>
              <a:ext uri="{FF2B5EF4-FFF2-40B4-BE49-F238E27FC236}">
                <a16:creationId xmlns:a16="http://schemas.microsoft.com/office/drawing/2014/main" id="{C951B6BA-88B5-D543-B669-73E6B4307197}"/>
              </a:ext>
            </a:extLst>
          </p:cNvPr>
          <p:cNvSpPr/>
          <p:nvPr/>
        </p:nvSpPr>
        <p:spPr>
          <a:xfrm>
            <a:off x="6420518" y="4816981"/>
            <a:ext cx="2723482" cy="1815882"/>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泥层质量平衡原理</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维持浓密机泥层高度、泥层压力</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间接稳定底流浓度</a:t>
            </a:r>
          </a:p>
        </p:txBody>
      </p:sp>
      <p:sp>
        <p:nvSpPr>
          <p:cNvPr id="16" name="矩形 15">
            <a:extLst>
              <a:ext uri="{FF2B5EF4-FFF2-40B4-BE49-F238E27FC236}">
                <a16:creationId xmlns:a16="http://schemas.microsoft.com/office/drawing/2014/main" id="{10796FD7-A8FB-0B4D-9CE8-E03C8F1B9366}"/>
              </a:ext>
            </a:extLst>
          </p:cNvPr>
          <p:cNvSpPr/>
          <p:nvPr/>
        </p:nvSpPr>
        <p:spPr>
          <a:xfrm>
            <a:off x="4989672" y="388274"/>
            <a:ext cx="2723482" cy="2062103"/>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三维几何理论</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塌落度实验</a:t>
            </a: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自动设定生产灰砂比</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削减水泥添加量、稳定膏体强度</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582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A32C-EC65-D848-AB91-A11F476100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4" y="2173422"/>
            <a:ext cx="7560659" cy="3515560"/>
          </a:xfrm>
          <a:prstGeom prst="rect">
            <a:avLst/>
          </a:prstGeom>
        </p:spPr>
      </p:pic>
      <p:sp>
        <p:nvSpPr>
          <p:cNvPr id="62" name="圆角矩形标注 61">
            <a:extLst>
              <a:ext uri="{FF2B5EF4-FFF2-40B4-BE49-F238E27FC236}">
                <a16:creationId xmlns:a16="http://schemas.microsoft.com/office/drawing/2014/main" id="{63B46488-5CEA-3147-ACFB-9C1BE7AFC6C9}"/>
              </a:ext>
            </a:extLst>
          </p:cNvPr>
          <p:cNvSpPr/>
          <p:nvPr/>
        </p:nvSpPr>
        <p:spPr>
          <a:xfrm flipH="1">
            <a:off x="807868" y="5948038"/>
            <a:ext cx="7723572" cy="701337"/>
          </a:xfrm>
          <a:prstGeom prst="wedgeRoundRectCallout">
            <a:avLst>
              <a:gd name="adj1" fmla="val -4518"/>
              <a:gd name="adj2" fmla="val -1698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泥层压力控制器：</a:t>
            </a:r>
            <a:r>
              <a:rPr lang="zh-CN" altLang="en-US" dirty="0">
                <a:solidFill>
                  <a:srgbClr val="333333"/>
                </a:solidFill>
                <a:latin typeface="Open Sans"/>
              </a:rPr>
              <a:t>利用</a:t>
            </a:r>
            <a:r>
              <a:rPr lang="zh-CN" altLang="en-US" b="1" dirty="0">
                <a:solidFill>
                  <a:srgbClr val="333333"/>
                </a:solidFill>
                <a:latin typeface="Open Sans"/>
              </a:rPr>
              <a:t>闭环反馈</a:t>
            </a:r>
            <a:r>
              <a:rPr lang="en-US" altLang="zh-CN" b="1" dirty="0">
                <a:solidFill>
                  <a:srgbClr val="333333"/>
                </a:solidFill>
                <a:latin typeface="Open Sans"/>
              </a:rPr>
              <a:t>P</a:t>
            </a:r>
            <a:r>
              <a:rPr lang="zh-CN" altLang="en-US" b="1" dirty="0">
                <a:solidFill>
                  <a:srgbClr val="333333"/>
                </a:solidFill>
                <a:latin typeface="Open Sans"/>
              </a:rPr>
              <a:t>控制算法</a:t>
            </a:r>
            <a:r>
              <a:rPr lang="zh-CN" altLang="en-US" dirty="0">
                <a:solidFill>
                  <a:srgbClr val="333333"/>
                </a:solidFill>
                <a:latin typeface="Open Sans"/>
              </a:rPr>
              <a:t>与</a:t>
            </a:r>
            <a:r>
              <a:rPr lang="zh-CN" altLang="en-US" b="1" dirty="0">
                <a:solidFill>
                  <a:srgbClr val="333333"/>
                </a:solidFill>
                <a:latin typeface="Open Sans"/>
              </a:rPr>
              <a:t>泥层动态平衡原理</a:t>
            </a:r>
            <a:r>
              <a:rPr lang="zh-CN" altLang="en-US" dirty="0">
                <a:solidFill>
                  <a:srgbClr val="333333"/>
                </a:solidFill>
                <a:latin typeface="Open Sans"/>
              </a:rPr>
              <a:t>相结合，调整</a:t>
            </a:r>
            <a:r>
              <a:rPr lang="zh-CN" altLang="en-US" b="1" dirty="0">
                <a:solidFill>
                  <a:srgbClr val="333333"/>
                </a:solidFill>
                <a:latin typeface="Open Sans"/>
              </a:rPr>
              <a:t>底流流量设定值</a:t>
            </a:r>
            <a:r>
              <a:rPr lang="zh-CN" altLang="en-US" dirty="0">
                <a:solidFill>
                  <a:srgbClr val="333333"/>
                </a:solidFill>
                <a:latin typeface="Open Sans"/>
              </a:rPr>
              <a:t>，稳定泥层压力</a:t>
            </a:r>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底流浓度精准控制</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6" name="圆角矩形标注 15">
            <a:extLst>
              <a:ext uri="{FF2B5EF4-FFF2-40B4-BE49-F238E27FC236}">
                <a16:creationId xmlns:a16="http://schemas.microsoft.com/office/drawing/2014/main" id="{E98D57DB-0F16-B54C-8AFD-CC7E265C4A26}"/>
              </a:ext>
            </a:extLst>
          </p:cNvPr>
          <p:cNvSpPr/>
          <p:nvPr/>
        </p:nvSpPr>
        <p:spPr>
          <a:xfrm flipH="1">
            <a:off x="519808" y="1802167"/>
            <a:ext cx="2258899" cy="1200557"/>
          </a:xfrm>
          <a:prstGeom prst="wedgeRoundRectCallout">
            <a:avLst>
              <a:gd name="adj1" fmla="val -34588"/>
              <a:gd name="adj2" fmla="val 657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神经网络规划器</a:t>
            </a:r>
            <a:endParaRPr lang="en-US" altLang="zh-CN" b="1" dirty="0">
              <a:solidFill>
                <a:srgbClr val="C00000"/>
              </a:solidFill>
              <a:latin typeface="Open Sans"/>
            </a:endParaRPr>
          </a:p>
          <a:p>
            <a:r>
              <a:rPr lang="zh-CN" altLang="en-US" sz="1400" dirty="0">
                <a:solidFill>
                  <a:srgbClr val="333333"/>
                </a:solidFill>
                <a:latin typeface="Open Sans"/>
              </a:rPr>
              <a:t>基于历史数据进行训练，规划</a:t>
            </a:r>
            <a:r>
              <a:rPr lang="zh-CN" altLang="en-US" sz="1400" b="1" dirty="0">
                <a:solidFill>
                  <a:srgbClr val="333333"/>
                </a:solidFill>
                <a:latin typeface="Open Sans"/>
              </a:rPr>
              <a:t>絮凝剂添加比例</a:t>
            </a:r>
            <a:r>
              <a:rPr lang="zh-CN" altLang="en-US" sz="1400" dirty="0">
                <a:solidFill>
                  <a:srgbClr val="333333"/>
                </a:solidFill>
                <a:latin typeface="Open Sans"/>
              </a:rPr>
              <a:t>、</a:t>
            </a:r>
            <a:r>
              <a:rPr lang="zh-CN" altLang="en-US" sz="1400" b="1" dirty="0">
                <a:solidFill>
                  <a:srgbClr val="333333"/>
                </a:solidFill>
                <a:latin typeface="Open Sans"/>
              </a:rPr>
              <a:t>泥层压力</a:t>
            </a:r>
            <a:r>
              <a:rPr lang="zh-CN" altLang="en-US" sz="1400" dirty="0">
                <a:solidFill>
                  <a:srgbClr val="333333"/>
                </a:solidFill>
                <a:latin typeface="Open Sans"/>
              </a:rPr>
              <a:t>设定值、</a:t>
            </a:r>
            <a:r>
              <a:rPr lang="zh-CN" altLang="en-US" sz="1400" b="1" dirty="0">
                <a:solidFill>
                  <a:srgbClr val="333333"/>
                </a:solidFill>
                <a:latin typeface="Open Sans"/>
              </a:rPr>
              <a:t>耙架转速</a:t>
            </a:r>
            <a:r>
              <a:rPr lang="zh-CN" altLang="en-US" sz="1400" dirty="0">
                <a:solidFill>
                  <a:srgbClr val="333333"/>
                </a:solidFill>
                <a:latin typeface="Open Sans"/>
              </a:rPr>
              <a:t>设定值</a:t>
            </a:r>
          </a:p>
        </p:txBody>
      </p:sp>
      <p:sp>
        <p:nvSpPr>
          <p:cNvPr id="61" name="圆角矩形标注 60">
            <a:extLst>
              <a:ext uri="{FF2B5EF4-FFF2-40B4-BE49-F238E27FC236}">
                <a16:creationId xmlns:a16="http://schemas.microsoft.com/office/drawing/2014/main" id="{7241B33C-3849-CD40-BD02-D7116F5526EC}"/>
              </a:ext>
            </a:extLst>
          </p:cNvPr>
          <p:cNvSpPr/>
          <p:nvPr/>
        </p:nvSpPr>
        <p:spPr>
          <a:xfrm flipH="1">
            <a:off x="3941683" y="1047564"/>
            <a:ext cx="4278665" cy="986931"/>
          </a:xfrm>
          <a:prstGeom prst="wedgeRoundRectCallout">
            <a:avLst>
              <a:gd name="adj1" fmla="val 28454"/>
              <a:gd name="adj2" fmla="val 1666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絮凝剂控制器</a:t>
            </a:r>
            <a:r>
              <a:rPr lang="zh-CN" altLang="en-US" sz="1400" dirty="0">
                <a:solidFill>
                  <a:srgbClr val="333333"/>
                </a:solidFill>
                <a:latin typeface="Open Sans"/>
              </a:rPr>
              <a:t>：</a:t>
            </a:r>
            <a:endParaRPr lang="en-US" altLang="zh-CN" sz="1400" dirty="0">
              <a:solidFill>
                <a:srgbClr val="333333"/>
              </a:solidFill>
              <a:latin typeface="Open Sans"/>
            </a:endParaRPr>
          </a:p>
          <a:p>
            <a:r>
              <a:rPr lang="zh-CN" altLang="en-US" sz="1400" dirty="0">
                <a:solidFill>
                  <a:srgbClr val="333333"/>
                </a:solidFill>
                <a:latin typeface="Open Sans"/>
              </a:rPr>
              <a:t>根据</a:t>
            </a:r>
            <a:r>
              <a:rPr lang="zh-CN" altLang="en-US" sz="1400" b="1" dirty="0">
                <a:solidFill>
                  <a:srgbClr val="333333"/>
                </a:solidFill>
                <a:latin typeface="Open Sans"/>
              </a:rPr>
              <a:t>实时进料流量、浓度</a:t>
            </a:r>
            <a:r>
              <a:rPr lang="zh-CN" altLang="en-US" sz="1400" dirty="0">
                <a:solidFill>
                  <a:srgbClr val="333333"/>
                </a:solidFill>
                <a:latin typeface="Open Sans"/>
              </a:rPr>
              <a:t>，以及神经网络规划器给出的</a:t>
            </a:r>
            <a:r>
              <a:rPr lang="zh-CN" altLang="en-US" sz="1400" b="1" dirty="0">
                <a:solidFill>
                  <a:srgbClr val="333333"/>
                </a:solidFill>
                <a:latin typeface="Open Sans"/>
              </a:rPr>
              <a:t>絮凝剂添加比例</a:t>
            </a:r>
            <a:r>
              <a:rPr lang="zh-CN" altLang="en-US" sz="1400" dirty="0">
                <a:solidFill>
                  <a:srgbClr val="333333"/>
                </a:solidFill>
                <a:latin typeface="Open Sans"/>
              </a:rPr>
              <a:t>，动态调节絮凝剂添加流量</a:t>
            </a:r>
            <a:endParaRPr lang="en-US" altLang="zh-CN" sz="1400" dirty="0">
              <a:solidFill>
                <a:srgbClr val="333333"/>
              </a:solidFill>
              <a:latin typeface="Open Sans"/>
            </a:endParaRPr>
          </a:p>
        </p:txBody>
      </p:sp>
    </p:spTree>
    <p:extLst>
      <p:ext uri="{BB962C8B-B14F-4D97-AF65-F5344CB8AC3E}">
        <p14:creationId xmlns:p14="http://schemas.microsoft.com/office/powerpoint/2010/main" val="324319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3.3</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泥层压强</a:t>
            </a:r>
            <a:r>
              <a:rPr lang="zh-CN" altLang="en-US" sz="2800" b="1" dirty="0">
                <a:solidFill>
                  <a:srgbClr val="0B3EA2"/>
                </a:solidFill>
                <a:latin typeface="Microsoft YaHei" panose="020B0503020204020204" pitchFamily="34" charset="-122"/>
                <a:ea typeface="Microsoft YaHei" panose="020B0503020204020204" pitchFamily="34" charset="-122"/>
                <a:cs typeface="+mn-ea"/>
              </a:rPr>
              <a:t>控制</a:t>
            </a: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sp>
        <p:nvSpPr>
          <p:cNvPr id="57" name="文本框 50">
            <a:extLst>
              <a:ext uri="{FF2B5EF4-FFF2-40B4-BE49-F238E27FC236}">
                <a16:creationId xmlns:a16="http://schemas.microsoft.com/office/drawing/2014/main" id="{1BC291F5-8AD1-CD4B-BEF5-DAADB388480E}"/>
              </a:ext>
            </a:extLst>
          </p:cNvPr>
          <p:cNvSpPr txBox="1">
            <a:spLocks noChangeArrowheads="1"/>
          </p:cNvSpPr>
          <p:nvPr/>
        </p:nvSpPr>
        <p:spPr bwMode="auto">
          <a:xfrm>
            <a:off x="336708" y="6165995"/>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kumimoji="1" lang="zh-CN" altLang="en-US" b="1"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准确、快速调节泥层压力，辅助控制底流浓度。</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62" name="文本框 61">
            <a:extLst>
              <a:ext uri="{FF2B5EF4-FFF2-40B4-BE49-F238E27FC236}">
                <a16:creationId xmlns:a16="http://schemas.microsoft.com/office/drawing/2014/main" id="{A9B79218-B3F9-AA41-9DDA-F108834814B9}"/>
              </a:ext>
            </a:extLst>
          </p:cNvPr>
          <p:cNvSpPr txBox="1"/>
          <p:nvPr/>
        </p:nvSpPr>
        <p:spPr>
          <a:xfrm>
            <a:off x="2460395" y="5490121"/>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nvGrpSpPr>
          <p:cNvPr id="64" name="组合 63">
            <a:extLst>
              <a:ext uri="{FF2B5EF4-FFF2-40B4-BE49-F238E27FC236}">
                <a16:creationId xmlns:a16="http://schemas.microsoft.com/office/drawing/2014/main" id="{FFD59E30-2039-C743-882A-1BB47557AFF1}"/>
              </a:ext>
            </a:extLst>
          </p:cNvPr>
          <p:cNvGrpSpPr/>
          <p:nvPr/>
        </p:nvGrpSpPr>
        <p:grpSpPr>
          <a:xfrm>
            <a:off x="6878870" y="5169509"/>
            <a:ext cx="2022406" cy="971814"/>
            <a:chOff x="2087661" y="4606069"/>
            <a:chExt cx="2022406" cy="971814"/>
          </a:xfrm>
        </p:grpSpPr>
        <p:pic>
          <p:nvPicPr>
            <p:cNvPr id="65" name="图片 64">
              <a:extLst>
                <a:ext uri="{FF2B5EF4-FFF2-40B4-BE49-F238E27FC236}">
                  <a16:creationId xmlns:a16="http://schemas.microsoft.com/office/drawing/2014/main" id="{CB7B19A1-7A48-084C-BBEB-BBEABED2F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53" y="4606069"/>
              <a:ext cx="971814" cy="971814"/>
            </a:xfrm>
            <a:prstGeom prst="rect">
              <a:avLst/>
            </a:prstGeom>
          </p:spPr>
        </p:pic>
        <p:sp>
          <p:nvSpPr>
            <p:cNvPr id="66" name="文本框 65">
              <a:extLst>
                <a:ext uri="{FF2B5EF4-FFF2-40B4-BE49-F238E27FC236}">
                  <a16:creationId xmlns:a16="http://schemas.microsoft.com/office/drawing/2014/main" id="{1CA0DF40-7725-B34C-A5B3-07E1063E3169}"/>
                </a:ext>
              </a:extLst>
            </p:cNvPr>
            <p:cNvSpPr txBox="1"/>
            <p:nvPr/>
          </p:nvSpPr>
          <p:spPr>
            <a:xfrm>
              <a:off x="2087661" y="4907310"/>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sp>
        <p:nvSpPr>
          <p:cNvPr id="67" name="矩形 66">
            <a:extLst>
              <a:ext uri="{FF2B5EF4-FFF2-40B4-BE49-F238E27FC236}">
                <a16:creationId xmlns:a16="http://schemas.microsoft.com/office/drawing/2014/main" id="{61F22741-FFC4-6A4C-ADAC-AE1FD71C9FD3}"/>
              </a:ext>
            </a:extLst>
          </p:cNvPr>
          <p:cNvSpPr/>
          <p:nvPr/>
        </p:nvSpPr>
        <p:spPr>
          <a:xfrm>
            <a:off x="2100811" y="5477988"/>
            <a:ext cx="450764" cy="523220"/>
          </a:xfrm>
          <a:prstGeom prst="rect">
            <a:avLst/>
          </a:prstGeom>
        </p:spPr>
        <p:txBody>
          <a:bodyPr wrap="none">
            <a:spAutoFit/>
          </a:bodyPr>
          <a:lstStyle/>
          <a:p>
            <a:r>
              <a:rPr lang="en-US" altLang="zh-CN" sz="2800" dirty="0">
                <a:latin typeface="Microsoft YaHei" panose="020B0503020204020204" pitchFamily="34" charset="-122"/>
                <a:ea typeface="Microsoft YaHei" panose="020B0503020204020204" pitchFamily="34" charset="-122"/>
              </a:rPr>
              <a:t>~</a:t>
            </a:r>
            <a:endParaRPr lang="zh-CN" altLang="en-US" sz="2800" dirty="0">
              <a:latin typeface="Microsoft YaHei" panose="020B0503020204020204" pitchFamily="34" charset="-122"/>
              <a:ea typeface="Microsoft YaHei" panose="020B0503020204020204" pitchFamily="34" charset="-122"/>
            </a:endParaRPr>
          </a:p>
        </p:txBody>
      </p:sp>
      <p:sp>
        <p:nvSpPr>
          <p:cNvPr id="68" name="矩形 67">
            <a:extLst>
              <a:ext uri="{FF2B5EF4-FFF2-40B4-BE49-F238E27FC236}">
                <a16:creationId xmlns:a16="http://schemas.microsoft.com/office/drawing/2014/main" id="{FDF73E7A-50CA-584E-880B-10656665B9D5}"/>
              </a:ext>
            </a:extLst>
          </p:cNvPr>
          <p:cNvSpPr/>
          <p:nvPr/>
        </p:nvSpPr>
        <p:spPr>
          <a:xfrm>
            <a:off x="6503841" y="5473290"/>
            <a:ext cx="450764" cy="523220"/>
          </a:xfrm>
          <a:prstGeom prst="rect">
            <a:avLst/>
          </a:prstGeom>
        </p:spPr>
        <p:txBody>
          <a:bodyPr wrap="none">
            <a:spAutoFit/>
          </a:bodyPr>
          <a:lstStyle/>
          <a:p>
            <a:r>
              <a:rPr lang="en-US" altLang="zh-CN" sz="2800" dirty="0">
                <a:latin typeface="Microsoft YaHei" panose="020B0503020204020204" pitchFamily="34" charset="-122"/>
                <a:ea typeface="Microsoft YaHei" panose="020B0503020204020204" pitchFamily="34" charset="-122"/>
              </a:rPr>
              <a:t>~</a:t>
            </a:r>
            <a:endParaRPr lang="zh-CN" altLang="en-US" sz="2800" dirty="0">
              <a:latin typeface="Microsoft YaHei" panose="020B0503020204020204" pitchFamily="34" charset="-122"/>
              <a:ea typeface="Microsoft YaHei" panose="020B0503020204020204" pitchFamily="34" charset="-122"/>
            </a:endParaRPr>
          </a:p>
        </p:txBody>
      </p:sp>
      <p:pic>
        <p:nvPicPr>
          <p:cNvPr id="70" name="图片 69">
            <a:extLst>
              <a:ext uri="{FF2B5EF4-FFF2-40B4-BE49-F238E27FC236}">
                <a16:creationId xmlns:a16="http://schemas.microsoft.com/office/drawing/2014/main" id="{280E273F-AB63-DD43-820A-E28AA9A47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492975" y="5233914"/>
            <a:ext cx="971816" cy="97181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8C5E6CF-2491-904D-AC22-74C56F002C75}"/>
                  </a:ext>
                </a:extLst>
              </p:cNvPr>
              <p:cNvSpPr/>
              <p:nvPr/>
            </p:nvSpPr>
            <p:spPr>
              <a:xfrm>
                <a:off x="644133" y="5490121"/>
                <a:ext cx="135569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b="0" i="0" smtClean="0">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 name="矩形 4">
                <a:extLst>
                  <a:ext uri="{FF2B5EF4-FFF2-40B4-BE49-F238E27FC236}">
                    <a16:creationId xmlns:a16="http://schemas.microsoft.com/office/drawing/2014/main" id="{48C5E6CF-2491-904D-AC22-74C56F002C75}"/>
                  </a:ext>
                </a:extLst>
              </p:cNvPr>
              <p:cNvSpPr>
                <a:spLocks noRot="1" noChangeAspect="1" noMove="1" noResize="1" noEditPoints="1" noAdjustHandles="1" noChangeArrowheads="1" noChangeShapeType="1" noTextEdit="1"/>
              </p:cNvSpPr>
              <p:nvPr/>
            </p:nvSpPr>
            <p:spPr>
              <a:xfrm>
                <a:off x="644133" y="5490121"/>
                <a:ext cx="135569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DBBD189-0A0F-0944-ADA8-3856B837F67E}"/>
                  </a:ext>
                </a:extLst>
              </p:cNvPr>
              <p:cNvSpPr/>
              <p:nvPr/>
            </p:nvSpPr>
            <p:spPr>
              <a:xfrm>
                <a:off x="5155947" y="5494934"/>
                <a:ext cx="135569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dirty="0">
                        <a:latin typeface="Cambria Math" panose="02040503050406030204" pitchFamily="18" charset="0"/>
                      </a:rPr>
                      <m:t>&gt;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4" name="矩形 33">
                <a:extLst>
                  <a:ext uri="{FF2B5EF4-FFF2-40B4-BE49-F238E27FC236}">
                    <a16:creationId xmlns:a16="http://schemas.microsoft.com/office/drawing/2014/main" id="{6DBBD189-0A0F-0944-ADA8-3856B837F67E}"/>
                  </a:ext>
                </a:extLst>
              </p:cNvPr>
              <p:cNvSpPr>
                <a:spLocks noRot="1" noChangeAspect="1" noMove="1" noResize="1" noEditPoints="1" noAdjustHandles="1" noChangeArrowheads="1" noChangeShapeType="1" noTextEdit="1"/>
              </p:cNvSpPr>
              <p:nvPr/>
            </p:nvSpPr>
            <p:spPr>
              <a:xfrm>
                <a:off x="5155947" y="5494934"/>
                <a:ext cx="1355692" cy="369332"/>
              </a:xfrm>
              <a:prstGeom prst="rect">
                <a:avLst/>
              </a:prstGeom>
              <a:blipFill>
                <a:blip r:embed="rId6"/>
                <a:stretch>
                  <a:fillRect/>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4740D9A4-1C51-7D43-8E9E-65C5F5EC3465}"/>
              </a:ext>
            </a:extLst>
          </p:cNvPr>
          <p:cNvGrpSpPr/>
          <p:nvPr/>
        </p:nvGrpSpPr>
        <p:grpSpPr>
          <a:xfrm>
            <a:off x="3505333" y="585775"/>
            <a:ext cx="5908762" cy="4380493"/>
            <a:chOff x="46935" y="1135502"/>
            <a:chExt cx="5908762" cy="4380493"/>
          </a:xfrm>
        </p:grpSpPr>
        <p:pic>
          <p:nvPicPr>
            <p:cNvPr id="2" name="图片 1">
              <a:extLst>
                <a:ext uri="{FF2B5EF4-FFF2-40B4-BE49-F238E27FC236}">
                  <a16:creationId xmlns:a16="http://schemas.microsoft.com/office/drawing/2014/main" id="{302DD56F-F666-2D4F-B2F3-A4D0E9F25276}"/>
                </a:ext>
              </a:extLst>
            </p:cNvPr>
            <p:cNvPicPr>
              <a:picLocks noChangeAspect="1"/>
            </p:cNvPicPr>
            <p:nvPr/>
          </p:nvPicPr>
          <p:blipFill>
            <a:blip r:embed="rId7"/>
            <a:stretch>
              <a:fillRect/>
            </a:stretch>
          </p:blipFill>
          <p:spPr>
            <a:xfrm>
              <a:off x="363576" y="1135502"/>
              <a:ext cx="5592121" cy="378797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E1DE95-1D6E-EA40-98B4-4A23F2B7892F}"/>
                    </a:ext>
                  </a:extLst>
                </p:cNvPr>
                <p:cNvSpPr txBox="1"/>
                <p:nvPr/>
              </p:nvSpPr>
              <p:spPr>
                <a:xfrm>
                  <a:off x="46935" y="2502263"/>
                  <a:ext cx="1170411" cy="646331"/>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进料干重</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𝑖𝑛</m:t>
                          </m:r>
                        </m:sub>
                      </m:sSub>
                    </m:oMath>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1FE1DE95-1D6E-EA40-98B4-4A23F2B7892F}"/>
                    </a:ext>
                  </a:extLst>
                </p:cNvPr>
                <p:cNvSpPr txBox="1">
                  <a:spLocks noRot="1" noChangeAspect="1" noMove="1" noResize="1" noEditPoints="1" noAdjustHandles="1" noChangeArrowheads="1" noChangeShapeType="1" noTextEdit="1"/>
                </p:cNvSpPr>
                <p:nvPr/>
              </p:nvSpPr>
              <p:spPr>
                <a:xfrm>
                  <a:off x="46935" y="2502263"/>
                  <a:ext cx="1170411" cy="646331"/>
                </a:xfrm>
                <a:prstGeom prst="rect">
                  <a:avLst/>
                </a:prstGeom>
                <a:blipFill>
                  <a:blip r:embed="rId8"/>
                  <a:stretch>
                    <a:fillRect l="-1087" t="-3846" r="-1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E3F9829-54D1-0F4E-A010-3E10625A4996}"/>
                    </a:ext>
                  </a:extLst>
                </p:cNvPr>
                <p:cNvSpPr txBox="1"/>
                <p:nvPr/>
              </p:nvSpPr>
              <p:spPr>
                <a:xfrm>
                  <a:off x="3710179" y="4592665"/>
                  <a:ext cx="1170411" cy="923330"/>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出料干重</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b="0" i="1" smtClean="0">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a:p>
                  <a:pPr algn="ct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31" name="文本框 30">
                  <a:extLst>
                    <a:ext uri="{FF2B5EF4-FFF2-40B4-BE49-F238E27FC236}">
                      <a16:creationId xmlns:a16="http://schemas.microsoft.com/office/drawing/2014/main" id="{1E3F9829-54D1-0F4E-A010-3E10625A4996}"/>
                    </a:ext>
                  </a:extLst>
                </p:cNvPr>
                <p:cNvSpPr txBox="1">
                  <a:spLocks noRot="1" noChangeAspect="1" noMove="1" noResize="1" noEditPoints="1" noAdjustHandles="1" noChangeArrowheads="1" noChangeShapeType="1" noTextEdit="1"/>
                </p:cNvSpPr>
                <p:nvPr/>
              </p:nvSpPr>
              <p:spPr>
                <a:xfrm>
                  <a:off x="3710179" y="4592665"/>
                  <a:ext cx="1170411" cy="923330"/>
                </a:xfrm>
                <a:prstGeom prst="rect">
                  <a:avLst/>
                </a:prstGeom>
                <a:blipFill>
                  <a:blip r:embed="rId9"/>
                  <a:stretch>
                    <a:fillRect l="-1075" t="-1351"/>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8FA065E6-B466-A345-9264-285E028E1448}"/>
                </a:ext>
              </a:extLst>
            </p:cNvPr>
            <p:cNvSpPr txBox="1"/>
            <p:nvPr/>
          </p:nvSpPr>
          <p:spPr>
            <a:xfrm>
              <a:off x="4368798" y="2293394"/>
              <a:ext cx="1170411" cy="369332"/>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溢流水</a:t>
              </a:r>
            </a:p>
          </p:txBody>
        </p:sp>
        <p:sp>
          <p:nvSpPr>
            <p:cNvPr id="37" name="文本框 36">
              <a:extLst>
                <a:ext uri="{FF2B5EF4-FFF2-40B4-BE49-F238E27FC236}">
                  <a16:creationId xmlns:a16="http://schemas.microsoft.com/office/drawing/2014/main" id="{0DD79788-14BC-1545-BCB2-DAE7C845B238}"/>
                </a:ext>
              </a:extLst>
            </p:cNvPr>
            <p:cNvSpPr txBox="1"/>
            <p:nvPr/>
          </p:nvSpPr>
          <p:spPr>
            <a:xfrm>
              <a:off x="756318" y="1161439"/>
              <a:ext cx="1170411" cy="369332"/>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絮凝剂</a:t>
              </a:r>
            </a:p>
          </p:txBody>
        </p:sp>
      </p:grpSp>
      <p:pic>
        <p:nvPicPr>
          <p:cNvPr id="6" name="图片 5">
            <a:extLst>
              <a:ext uri="{FF2B5EF4-FFF2-40B4-BE49-F238E27FC236}">
                <a16:creationId xmlns:a16="http://schemas.microsoft.com/office/drawing/2014/main" id="{CA7DF30A-A5B4-D447-B234-82993495DDC9}"/>
              </a:ext>
            </a:extLst>
          </p:cNvPr>
          <p:cNvPicPr>
            <a:picLocks noChangeAspect="1"/>
          </p:cNvPicPr>
          <p:nvPr/>
        </p:nvPicPr>
        <p:blipFill>
          <a:blip r:embed="rId10"/>
          <a:stretch>
            <a:fillRect/>
          </a:stretch>
        </p:blipFill>
        <p:spPr>
          <a:xfrm>
            <a:off x="176646" y="3628560"/>
            <a:ext cx="5415375" cy="1560362"/>
          </a:xfrm>
          <a:prstGeom prst="rect">
            <a:avLst/>
          </a:prstGeom>
        </p:spPr>
      </p:pic>
      <p:sp>
        <p:nvSpPr>
          <p:cNvPr id="25" name="文本框 24">
            <a:extLst>
              <a:ext uri="{FF2B5EF4-FFF2-40B4-BE49-F238E27FC236}">
                <a16:creationId xmlns:a16="http://schemas.microsoft.com/office/drawing/2014/main" id="{0F2F8FF8-9926-AF4C-9DB7-1CA60588C5A9}"/>
              </a:ext>
            </a:extLst>
          </p:cNvPr>
          <p:cNvSpPr txBox="1"/>
          <p:nvPr/>
        </p:nvSpPr>
        <p:spPr>
          <a:xfrm>
            <a:off x="629069" y="1181644"/>
            <a:ext cx="1930016" cy="246221"/>
          </a:xfrm>
          <a:prstGeom prst="rect">
            <a:avLst/>
          </a:prstGeom>
          <a:noFill/>
        </p:spPr>
        <p:txBody>
          <a:bodyPr wrap="none" lIns="0" tIns="0" rIns="0" bIns="0" rtlCol="0">
            <a:spAutoFit/>
          </a:bodyPr>
          <a:lstStyle/>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单位时间</a:t>
            </a:r>
            <a:r>
              <a:rPr kumimoji="1" lang="zh-CN" altLang="en-US" sz="1600" b="1" dirty="0">
                <a:solidFill>
                  <a:srgbClr val="C00000"/>
                </a:solidFill>
                <a:latin typeface="Microsoft YaHei" panose="020B0503020204020204" pitchFamily="34" charset="-122"/>
                <a:ea typeface="Microsoft YaHei" panose="020B0503020204020204" pitchFamily="34" charset="-122"/>
              </a:rPr>
              <a:t>进料</a:t>
            </a:r>
            <a:r>
              <a:rPr kumimoji="1" lang="zh-CN" altLang="en-US" sz="1600" dirty="0">
                <a:latin typeface="Microsoft YaHei" panose="020B0503020204020204" pitchFamily="34" charset="-122"/>
                <a:ea typeface="Microsoft YaHei" panose="020B0503020204020204" pitchFamily="34" charset="-122"/>
              </a:rPr>
              <a:t>干重</a:t>
            </a:r>
          </a:p>
        </p:txBody>
      </p:sp>
      <p:pic>
        <p:nvPicPr>
          <p:cNvPr id="13" name="图片 12">
            <a:extLst>
              <a:ext uri="{FF2B5EF4-FFF2-40B4-BE49-F238E27FC236}">
                <a16:creationId xmlns:a16="http://schemas.microsoft.com/office/drawing/2014/main" id="{7F027F01-588C-5545-AA25-346B2E243932}"/>
              </a:ext>
            </a:extLst>
          </p:cNvPr>
          <p:cNvPicPr>
            <a:picLocks noChangeAspect="1"/>
          </p:cNvPicPr>
          <p:nvPr/>
        </p:nvPicPr>
        <p:blipFill>
          <a:blip r:embed="rId11"/>
          <a:stretch>
            <a:fillRect/>
          </a:stretch>
        </p:blipFill>
        <p:spPr>
          <a:xfrm>
            <a:off x="629069" y="1598597"/>
            <a:ext cx="2141731" cy="376786"/>
          </a:xfrm>
          <a:prstGeom prst="rect">
            <a:avLst/>
          </a:prstGeom>
        </p:spPr>
      </p:pic>
      <p:pic>
        <p:nvPicPr>
          <p:cNvPr id="14" name="图片 13">
            <a:extLst>
              <a:ext uri="{FF2B5EF4-FFF2-40B4-BE49-F238E27FC236}">
                <a16:creationId xmlns:a16="http://schemas.microsoft.com/office/drawing/2014/main" id="{CBAD623E-7E66-E540-B6FA-81F959A65D3F}"/>
              </a:ext>
            </a:extLst>
          </p:cNvPr>
          <p:cNvPicPr>
            <a:picLocks noChangeAspect="1"/>
          </p:cNvPicPr>
          <p:nvPr/>
        </p:nvPicPr>
        <p:blipFill>
          <a:blip r:embed="rId12"/>
          <a:stretch>
            <a:fillRect/>
          </a:stretch>
        </p:blipFill>
        <p:spPr>
          <a:xfrm>
            <a:off x="627851" y="2502128"/>
            <a:ext cx="2221054" cy="376786"/>
          </a:xfrm>
          <a:prstGeom prst="rect">
            <a:avLst/>
          </a:prstGeom>
        </p:spPr>
      </p:pic>
      <p:sp>
        <p:nvSpPr>
          <p:cNvPr id="28" name="文本框 27">
            <a:extLst>
              <a:ext uri="{FF2B5EF4-FFF2-40B4-BE49-F238E27FC236}">
                <a16:creationId xmlns:a16="http://schemas.microsoft.com/office/drawing/2014/main" id="{8544BB03-19AA-F544-B3ED-D631FDE4A9B1}"/>
              </a:ext>
            </a:extLst>
          </p:cNvPr>
          <p:cNvSpPr txBox="1"/>
          <p:nvPr/>
        </p:nvSpPr>
        <p:spPr>
          <a:xfrm>
            <a:off x="627851" y="2162410"/>
            <a:ext cx="1930016" cy="246221"/>
          </a:xfrm>
          <a:prstGeom prst="rect">
            <a:avLst/>
          </a:prstGeom>
          <a:noFill/>
        </p:spPr>
        <p:txBody>
          <a:bodyPr wrap="none" lIns="0" tIns="0" rIns="0" bIns="0" rtlCol="0">
            <a:spAutoFit/>
          </a:bodyPr>
          <a:lstStyle/>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单位时间</a:t>
            </a:r>
            <a:r>
              <a:rPr kumimoji="1" lang="zh-CN" altLang="en-US" sz="1600" b="1" dirty="0">
                <a:solidFill>
                  <a:srgbClr val="C00000"/>
                </a:solidFill>
                <a:latin typeface="Microsoft YaHei" panose="020B0503020204020204" pitchFamily="34" charset="-122"/>
                <a:ea typeface="Microsoft YaHei" panose="020B0503020204020204" pitchFamily="34" charset="-122"/>
              </a:rPr>
              <a:t>出料</a:t>
            </a:r>
            <a:r>
              <a:rPr kumimoji="1" lang="zh-CN" altLang="en-US" sz="1600" dirty="0">
                <a:latin typeface="Microsoft YaHei" panose="020B0503020204020204" pitchFamily="34" charset="-122"/>
                <a:ea typeface="Microsoft YaHei" panose="020B0503020204020204" pitchFamily="34" charset="-122"/>
              </a:rPr>
              <a:t>干重</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BFD599F-A059-4649-9D6B-AB7DB3CA3D6F}"/>
                  </a:ext>
                </a:extLst>
              </p:cNvPr>
              <p:cNvSpPr txBox="1"/>
              <p:nvPr/>
            </p:nvSpPr>
            <p:spPr>
              <a:xfrm>
                <a:off x="627851" y="3116876"/>
                <a:ext cx="2276264" cy="276999"/>
              </a:xfrm>
              <a:prstGeom prst="rect">
                <a:avLst/>
              </a:prstGeom>
              <a:noFill/>
            </p:spPr>
            <p:txBody>
              <a:bodyPr wrap="none" lIns="0" tIns="0" rIns="0" bIns="0" rtlCol="0">
                <a:spAutoFit/>
              </a:bodyPr>
              <a:lstStyle/>
              <a:p>
                <a14:m>
                  <m:oMath xmlns:m="http://schemas.openxmlformats.org/officeDocument/2006/math">
                    <m:r>
                      <a:rPr kumimoji="1" lang="en-US" altLang="zh-CN" b="0" i="1" smtClean="0">
                        <a:latin typeface="Cambria Math" panose="02040503050406030204" pitchFamily="18" charset="0"/>
                      </a:rPr>
                      <m:t>𝑄</m:t>
                    </m:r>
                    <m:r>
                      <a:rPr kumimoji="1" lang="zh-CN" altLang="en-US" i="1">
                        <a:latin typeface="Cambria Math" panose="02040503050406030204" pitchFamily="18" charset="0"/>
                      </a:rPr>
                      <m:t>流量</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C</m:t>
                    </m:r>
                  </m:oMath>
                </a14:m>
                <a:r>
                  <a:rPr kumimoji="1" lang="zh-CN" altLang="en-US" dirty="0"/>
                  <a:t>密度，</a:t>
                </a:r>
                <a14:m>
                  <m:oMath xmlns:m="http://schemas.openxmlformats.org/officeDocument/2006/math">
                    <m:r>
                      <a:rPr kumimoji="1" lang="zh-CN" altLang="en-US" i="1" smtClean="0">
                        <a:latin typeface="Cambria Math" panose="02040503050406030204" pitchFamily="18" charset="0"/>
                      </a:rPr>
                      <m:t>∅</m:t>
                    </m:r>
                    <m:r>
                      <a:rPr kumimoji="1" lang="zh-CN" altLang="en-US" i="1">
                        <a:latin typeface="Cambria Math" panose="02040503050406030204" pitchFamily="18" charset="0"/>
                      </a:rPr>
                      <m:t>浓度</m:t>
                    </m:r>
                  </m:oMath>
                </a14:m>
                <a:endParaRPr kumimoji="1" lang="zh-CN" altLang="en-US" dirty="0"/>
              </a:p>
            </p:txBody>
          </p:sp>
        </mc:Choice>
        <mc:Fallback xmlns="">
          <p:sp>
            <p:nvSpPr>
              <p:cNvPr id="15" name="文本框 14">
                <a:extLst>
                  <a:ext uri="{FF2B5EF4-FFF2-40B4-BE49-F238E27FC236}">
                    <a16:creationId xmlns:a16="http://schemas.microsoft.com/office/drawing/2014/main" id="{4BFD599F-A059-4649-9D6B-AB7DB3CA3D6F}"/>
                  </a:ext>
                </a:extLst>
              </p:cNvPr>
              <p:cNvSpPr txBox="1">
                <a:spLocks noRot="1" noChangeAspect="1" noMove="1" noResize="1" noEditPoints="1" noAdjustHandles="1" noChangeArrowheads="1" noChangeShapeType="1" noTextEdit="1"/>
              </p:cNvSpPr>
              <p:nvPr/>
            </p:nvSpPr>
            <p:spPr>
              <a:xfrm>
                <a:off x="627851" y="3116876"/>
                <a:ext cx="2276264" cy="276999"/>
              </a:xfrm>
              <a:prstGeom prst="rect">
                <a:avLst/>
              </a:prstGeom>
              <a:blipFill>
                <a:blip r:embed="rId13"/>
                <a:stretch>
                  <a:fillRect l="-3867" t="-21739" r="-3315" b="-47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950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350597"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灰砂比智能测算</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8978" y="59634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精确智能测算灰砂比，削减水泥添加量、稳定膏体强度</a:t>
            </a:r>
          </a:p>
        </p:txBody>
      </p:sp>
      <p:grpSp>
        <p:nvGrpSpPr>
          <p:cNvPr id="2" name="组合 1">
            <a:extLst>
              <a:ext uri="{FF2B5EF4-FFF2-40B4-BE49-F238E27FC236}">
                <a16:creationId xmlns:a16="http://schemas.microsoft.com/office/drawing/2014/main" id="{29C86D02-8F26-B44D-9951-D0D1526F1535}"/>
              </a:ext>
            </a:extLst>
          </p:cNvPr>
          <p:cNvGrpSpPr/>
          <p:nvPr/>
        </p:nvGrpSpPr>
        <p:grpSpPr>
          <a:xfrm>
            <a:off x="636611" y="1378102"/>
            <a:ext cx="7578760" cy="4483432"/>
            <a:chOff x="636611" y="1378102"/>
            <a:chExt cx="7578760" cy="4483432"/>
          </a:xfrm>
        </p:grpSpPr>
        <p:pic>
          <p:nvPicPr>
            <p:cNvPr id="20" name="图片 19">
              <a:extLst>
                <a:ext uri="{FF2B5EF4-FFF2-40B4-BE49-F238E27FC236}">
                  <a16:creationId xmlns:a16="http://schemas.microsoft.com/office/drawing/2014/main" id="{6E11B8D3-9BC8-F344-94B5-BDADDDF7AD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3896" y="2024433"/>
              <a:ext cx="1819912" cy="2093681"/>
            </a:xfrm>
            <a:prstGeom prst="rect">
              <a:avLst/>
            </a:prstGeom>
          </p:spPr>
        </p:pic>
        <p:sp>
          <p:nvSpPr>
            <p:cNvPr id="23" name="文本框 22">
              <a:extLst>
                <a:ext uri="{FF2B5EF4-FFF2-40B4-BE49-F238E27FC236}">
                  <a16:creationId xmlns:a16="http://schemas.microsoft.com/office/drawing/2014/main" id="{53338F79-3D07-D942-9E29-B9DE18D9CB37}"/>
                </a:ext>
              </a:extLst>
            </p:cNvPr>
            <p:cNvSpPr txBox="1"/>
            <p:nvPr/>
          </p:nvSpPr>
          <p:spPr>
            <a:xfrm>
              <a:off x="4815234" y="3197755"/>
              <a:ext cx="1411550" cy="338554"/>
            </a:xfrm>
            <a:prstGeom prst="rect">
              <a:avLst/>
            </a:prstGeom>
            <a:noFill/>
          </p:spPr>
          <p:txBody>
            <a:bodyPr wrap="square" rtlCol="0">
              <a:spAutoFit/>
            </a:bodyPr>
            <a:lstStyle/>
            <a:p>
              <a:r>
                <a:rPr kumimoji="1" lang="zh-CN" altLang="en-US" sz="1600" dirty="0">
                  <a:cs typeface="+mn-ea"/>
                  <a:sym typeface="+mn-lt"/>
                </a:rPr>
                <a:t>充填体高度</a:t>
              </a:r>
            </a:p>
          </p:txBody>
        </p:sp>
        <p:sp>
          <p:nvSpPr>
            <p:cNvPr id="25" name="文本框 24">
              <a:extLst>
                <a:ext uri="{FF2B5EF4-FFF2-40B4-BE49-F238E27FC236}">
                  <a16:creationId xmlns:a16="http://schemas.microsoft.com/office/drawing/2014/main" id="{169C1DAB-FBFF-DB48-A5C1-58BCAC1A9EA6}"/>
                </a:ext>
              </a:extLst>
            </p:cNvPr>
            <p:cNvSpPr txBox="1"/>
            <p:nvPr/>
          </p:nvSpPr>
          <p:spPr>
            <a:xfrm>
              <a:off x="2611475" y="4091164"/>
              <a:ext cx="1659508" cy="338554"/>
            </a:xfrm>
            <a:prstGeom prst="rect">
              <a:avLst/>
            </a:prstGeom>
            <a:noFill/>
          </p:spPr>
          <p:txBody>
            <a:bodyPr wrap="square" rtlCol="0">
              <a:spAutoFit/>
            </a:bodyPr>
            <a:lstStyle/>
            <a:p>
              <a:r>
                <a:rPr kumimoji="1" lang="zh-CN" altLang="en-US" sz="1600" b="1" dirty="0">
                  <a:cs typeface="+mn-ea"/>
                  <a:sym typeface="+mn-lt"/>
                </a:rPr>
                <a:t>矿区三维结构</a:t>
              </a:r>
            </a:p>
          </p:txBody>
        </p:sp>
        <p:sp>
          <p:nvSpPr>
            <p:cNvPr id="26" name="文本框 25">
              <a:extLst>
                <a:ext uri="{FF2B5EF4-FFF2-40B4-BE49-F238E27FC236}">
                  <a16:creationId xmlns:a16="http://schemas.microsoft.com/office/drawing/2014/main" id="{A5FD9775-11F4-7E42-B4BA-442053FAF0E1}"/>
                </a:ext>
              </a:extLst>
            </p:cNvPr>
            <p:cNvSpPr txBox="1"/>
            <p:nvPr/>
          </p:nvSpPr>
          <p:spPr>
            <a:xfrm>
              <a:off x="636611" y="3085643"/>
              <a:ext cx="1554500" cy="338554"/>
            </a:xfrm>
            <a:prstGeom prst="rect">
              <a:avLst/>
            </a:prstGeom>
            <a:noFill/>
          </p:spPr>
          <p:txBody>
            <a:bodyPr wrap="square" rtlCol="0">
              <a:spAutoFit/>
            </a:bodyPr>
            <a:lstStyle/>
            <a:p>
              <a:r>
                <a:rPr kumimoji="1" lang="zh-CN" altLang="en-US" sz="1600" dirty="0">
                  <a:cs typeface="+mn-ea"/>
                  <a:sym typeface="+mn-lt"/>
                </a:rPr>
                <a:t>累计充填方量</a:t>
              </a:r>
            </a:p>
          </p:txBody>
        </p:sp>
        <p:cxnSp>
          <p:nvCxnSpPr>
            <p:cNvPr id="29" name="直线箭头连接符 28">
              <a:extLst>
                <a:ext uri="{FF2B5EF4-FFF2-40B4-BE49-F238E27FC236}">
                  <a16:creationId xmlns:a16="http://schemas.microsoft.com/office/drawing/2014/main" id="{2F821BBC-4ECE-DB46-868D-33560BB46B27}"/>
                </a:ext>
              </a:extLst>
            </p:cNvPr>
            <p:cNvCxnSpPr/>
            <p:nvPr/>
          </p:nvCxnSpPr>
          <p:spPr>
            <a:xfrm>
              <a:off x="1965502" y="3279972"/>
              <a:ext cx="451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B8498B60-D35E-B148-9CC9-7C9BB6AB480A}"/>
                </a:ext>
              </a:extLst>
            </p:cNvPr>
            <p:cNvSpPr/>
            <p:nvPr/>
          </p:nvSpPr>
          <p:spPr>
            <a:xfrm>
              <a:off x="6715044" y="2828135"/>
              <a:ext cx="1500327" cy="73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灰砂比测算模型</a:t>
              </a:r>
            </a:p>
          </p:txBody>
        </p:sp>
        <p:cxnSp>
          <p:nvCxnSpPr>
            <p:cNvPr id="31" name="直线箭头连接符 30">
              <a:extLst>
                <a:ext uri="{FF2B5EF4-FFF2-40B4-BE49-F238E27FC236}">
                  <a16:creationId xmlns:a16="http://schemas.microsoft.com/office/drawing/2014/main" id="{F75201B5-F3D3-E14D-A950-99EEB40F561A}"/>
                </a:ext>
              </a:extLst>
            </p:cNvPr>
            <p:cNvCxnSpPr>
              <a:endCxn id="30" idx="0"/>
            </p:cNvCxnSpPr>
            <p:nvPr/>
          </p:nvCxnSpPr>
          <p:spPr>
            <a:xfrm>
              <a:off x="7465207" y="1875208"/>
              <a:ext cx="1" cy="952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486E054-142C-B447-BC07-3E437F5B6E15}"/>
                </a:ext>
              </a:extLst>
            </p:cNvPr>
            <p:cNvSpPr txBox="1"/>
            <p:nvPr/>
          </p:nvSpPr>
          <p:spPr>
            <a:xfrm>
              <a:off x="6715044" y="1378102"/>
              <a:ext cx="1500323" cy="646331"/>
            </a:xfrm>
            <a:prstGeom prst="rect">
              <a:avLst/>
            </a:prstGeom>
            <a:noFill/>
          </p:spPr>
          <p:txBody>
            <a:bodyPr wrap="square" rtlCol="0">
              <a:spAutoFit/>
            </a:bodyPr>
            <a:lstStyle/>
            <a:p>
              <a:pPr algn="ctr"/>
              <a:r>
                <a:rPr kumimoji="1" lang="zh-CN" altLang="en-US" dirty="0">
                  <a:cs typeface="+mn-ea"/>
                  <a:sym typeface="+mn-lt"/>
                </a:rPr>
                <a:t>膏体强度实验数据库</a:t>
              </a:r>
            </a:p>
          </p:txBody>
        </p:sp>
        <p:cxnSp>
          <p:nvCxnSpPr>
            <p:cNvPr id="35" name="肘形连接符 34">
              <a:extLst>
                <a:ext uri="{FF2B5EF4-FFF2-40B4-BE49-F238E27FC236}">
                  <a16:creationId xmlns:a16="http://schemas.microsoft.com/office/drawing/2014/main" id="{6690EB5C-EE47-144F-8374-69BB94DC8D05}"/>
                </a:ext>
              </a:extLst>
            </p:cNvPr>
            <p:cNvCxnSpPr>
              <a:stCxn id="30" idx="2"/>
              <a:endCxn id="39" idx="3"/>
            </p:cNvCxnSpPr>
            <p:nvPr/>
          </p:nvCxnSpPr>
          <p:spPr>
            <a:xfrm rot="5400000">
              <a:off x="5561356" y="3175682"/>
              <a:ext cx="1520065" cy="22876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4B7BDFA-0EA6-8B40-A366-DDFBCB7F40E2}"/>
                </a:ext>
              </a:extLst>
            </p:cNvPr>
            <p:cNvSpPr txBox="1"/>
            <p:nvPr/>
          </p:nvSpPr>
          <p:spPr>
            <a:xfrm>
              <a:off x="4868385" y="2820600"/>
              <a:ext cx="1659508" cy="338554"/>
            </a:xfrm>
            <a:prstGeom prst="rect">
              <a:avLst/>
            </a:prstGeom>
            <a:noFill/>
          </p:spPr>
          <p:txBody>
            <a:bodyPr wrap="square" rtlCol="0">
              <a:spAutoFit/>
            </a:bodyPr>
            <a:lstStyle/>
            <a:p>
              <a:r>
                <a:rPr kumimoji="1" lang="zh-CN" altLang="en-US" sz="1600" dirty="0">
                  <a:cs typeface="+mn-ea"/>
                  <a:sym typeface="+mn-lt"/>
                </a:rPr>
                <a:t>矿区信息</a:t>
              </a:r>
            </a:p>
          </p:txBody>
        </p:sp>
        <p:sp>
          <p:nvSpPr>
            <p:cNvPr id="37" name="文本框 36">
              <a:extLst>
                <a:ext uri="{FF2B5EF4-FFF2-40B4-BE49-F238E27FC236}">
                  <a16:creationId xmlns:a16="http://schemas.microsoft.com/office/drawing/2014/main" id="{802B0ACE-2883-D645-B693-288C88B2A221}"/>
                </a:ext>
              </a:extLst>
            </p:cNvPr>
            <p:cNvSpPr txBox="1"/>
            <p:nvPr/>
          </p:nvSpPr>
          <p:spPr>
            <a:xfrm>
              <a:off x="5787325" y="4788510"/>
              <a:ext cx="1677880" cy="307777"/>
            </a:xfrm>
            <a:prstGeom prst="rect">
              <a:avLst/>
            </a:prstGeom>
            <a:noFill/>
          </p:spPr>
          <p:txBody>
            <a:bodyPr wrap="square" rtlCol="0">
              <a:spAutoFit/>
            </a:bodyPr>
            <a:lstStyle/>
            <a:p>
              <a:r>
                <a:rPr kumimoji="1" lang="zh-CN" altLang="en-US" sz="1400" dirty="0">
                  <a:cs typeface="+mn-ea"/>
                  <a:sym typeface="+mn-lt"/>
                </a:rPr>
                <a:t>推荐灰砂比</a:t>
              </a:r>
            </a:p>
          </p:txBody>
        </p:sp>
        <p:sp>
          <p:nvSpPr>
            <p:cNvPr id="39" name="矩形 38">
              <a:extLst>
                <a:ext uri="{FF2B5EF4-FFF2-40B4-BE49-F238E27FC236}">
                  <a16:creationId xmlns:a16="http://schemas.microsoft.com/office/drawing/2014/main" id="{5EA1FAB4-CCB0-8B4F-B344-F210BFBDFC14}"/>
                </a:ext>
              </a:extLst>
            </p:cNvPr>
            <p:cNvSpPr/>
            <p:nvPr/>
          </p:nvSpPr>
          <p:spPr>
            <a:xfrm>
              <a:off x="3913111" y="4761992"/>
              <a:ext cx="1264456" cy="63508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水泥投放控制回路</a:t>
              </a:r>
            </a:p>
          </p:txBody>
        </p:sp>
        <p:cxnSp>
          <p:nvCxnSpPr>
            <p:cNvPr id="40" name="直接箭头连接符 25">
              <a:extLst>
                <a:ext uri="{FF2B5EF4-FFF2-40B4-BE49-F238E27FC236}">
                  <a16:creationId xmlns:a16="http://schemas.microsoft.com/office/drawing/2014/main" id="{048B1F86-7D1B-D044-83CB-6B27BB187579}"/>
                </a:ext>
              </a:extLst>
            </p:cNvPr>
            <p:cNvCxnSpPr>
              <a:endCxn id="30" idx="1"/>
            </p:cNvCxnSpPr>
            <p:nvPr/>
          </p:nvCxnSpPr>
          <p:spPr>
            <a:xfrm flipV="1">
              <a:off x="4427406" y="3193803"/>
              <a:ext cx="2287638" cy="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DB4DB5A-3C10-204A-9537-E771E617B640}"/>
                </a:ext>
              </a:extLst>
            </p:cNvPr>
            <p:cNvSpPr txBox="1"/>
            <p:nvPr/>
          </p:nvSpPr>
          <p:spPr>
            <a:xfrm>
              <a:off x="7416016" y="2362541"/>
              <a:ext cx="799351" cy="307777"/>
            </a:xfrm>
            <a:prstGeom prst="rect">
              <a:avLst/>
            </a:prstGeom>
            <a:noFill/>
          </p:spPr>
          <p:txBody>
            <a:bodyPr wrap="square" rtlCol="0">
              <a:spAutoFit/>
            </a:bodyPr>
            <a:lstStyle/>
            <a:p>
              <a:r>
                <a:rPr lang="zh-CN" altLang="en-US" sz="1400" dirty="0">
                  <a:cs typeface="+mn-ea"/>
                  <a:sym typeface="+mn-lt"/>
                </a:rPr>
                <a:t>训练</a:t>
              </a:r>
            </a:p>
          </p:txBody>
        </p:sp>
        <p:sp>
          <p:nvSpPr>
            <p:cNvPr id="42" name="右大括号 41">
              <a:extLst>
                <a:ext uri="{FF2B5EF4-FFF2-40B4-BE49-F238E27FC236}">
                  <a16:creationId xmlns:a16="http://schemas.microsoft.com/office/drawing/2014/main" id="{DC20D627-748F-4F46-8422-0C36229EAAED}"/>
                </a:ext>
              </a:extLst>
            </p:cNvPr>
            <p:cNvSpPr/>
            <p:nvPr/>
          </p:nvSpPr>
          <p:spPr>
            <a:xfrm>
              <a:off x="1976971" y="1868088"/>
              <a:ext cx="117727" cy="9600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502C678-94ED-A64B-9D7D-412A6C18537D}"/>
                </a:ext>
              </a:extLst>
            </p:cNvPr>
            <p:cNvSpPr/>
            <p:nvPr/>
          </p:nvSpPr>
          <p:spPr>
            <a:xfrm>
              <a:off x="656102" y="1875208"/>
              <a:ext cx="1414003" cy="1015663"/>
            </a:xfrm>
            <a:prstGeom prst="rect">
              <a:avLst/>
            </a:prstGeom>
          </p:spPr>
          <p:txBody>
            <a:bodyPr wrap="square">
              <a:spAutoFit/>
            </a:bodyPr>
            <a:lstStyle/>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流体仿真</a:t>
              </a: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计算机图形学</a:t>
              </a: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采场三维建模</a:t>
              </a:r>
            </a:p>
          </p:txBody>
        </p:sp>
        <p:cxnSp>
          <p:nvCxnSpPr>
            <p:cNvPr id="44" name="直接箭头连接符 5">
              <a:extLst>
                <a:ext uri="{FF2B5EF4-FFF2-40B4-BE49-F238E27FC236}">
                  <a16:creationId xmlns:a16="http://schemas.microsoft.com/office/drawing/2014/main" id="{53F1C987-D08C-BE4C-8F76-AD6D2DAB9F96}"/>
                </a:ext>
              </a:extLst>
            </p:cNvPr>
            <p:cNvCxnSpPr>
              <a:endCxn id="39" idx="1"/>
            </p:cNvCxnSpPr>
            <p:nvPr/>
          </p:nvCxnSpPr>
          <p:spPr>
            <a:xfrm>
              <a:off x="2937667" y="5079535"/>
              <a:ext cx="975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48C36A29-7CFB-5348-8223-70B9BD155146}"/>
                </a:ext>
              </a:extLst>
            </p:cNvPr>
            <p:cNvSpPr txBox="1"/>
            <p:nvPr/>
          </p:nvSpPr>
          <p:spPr>
            <a:xfrm>
              <a:off x="2937667" y="4818336"/>
              <a:ext cx="975444" cy="523220"/>
            </a:xfrm>
            <a:prstGeom prst="rect">
              <a:avLst/>
            </a:prstGeom>
            <a:noFill/>
          </p:spPr>
          <p:txBody>
            <a:bodyPr wrap="square" rtlCol="0">
              <a:spAutoFit/>
            </a:bodyPr>
            <a:lstStyle/>
            <a:p>
              <a:pPr algn="ctr"/>
              <a:r>
                <a:rPr lang="zh-CN" altLang="en-US" sz="1400" dirty="0">
                  <a:latin typeface="+mn-ea"/>
                </a:rPr>
                <a:t>底流流量</a:t>
              </a:r>
              <a:endParaRPr lang="en-US" altLang="zh-CN" sz="1400" dirty="0">
                <a:latin typeface="+mn-ea"/>
              </a:endParaRPr>
            </a:p>
            <a:p>
              <a:pPr algn="ctr"/>
              <a:r>
                <a:rPr lang="zh-CN" altLang="en-US" sz="1400" dirty="0">
                  <a:latin typeface="+mn-ea"/>
                </a:rPr>
                <a:t>底流浓度</a:t>
              </a:r>
            </a:p>
          </p:txBody>
        </p:sp>
        <p:cxnSp>
          <p:nvCxnSpPr>
            <p:cNvPr id="46" name="直接箭头连接符 58">
              <a:extLst>
                <a:ext uri="{FF2B5EF4-FFF2-40B4-BE49-F238E27FC236}">
                  <a16:creationId xmlns:a16="http://schemas.microsoft.com/office/drawing/2014/main" id="{D134E772-CAB7-9441-BC06-51B6C2BB0F90}"/>
                </a:ext>
              </a:extLst>
            </p:cNvPr>
            <p:cNvCxnSpPr>
              <a:stCxn id="39" idx="2"/>
            </p:cNvCxnSpPr>
            <p:nvPr/>
          </p:nvCxnSpPr>
          <p:spPr>
            <a:xfrm>
              <a:off x="4545339" y="5397078"/>
              <a:ext cx="0" cy="464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18F3F03-C098-AE49-8C1F-BB74494EF84C}"/>
                </a:ext>
              </a:extLst>
            </p:cNvPr>
            <p:cNvSpPr/>
            <p:nvPr/>
          </p:nvSpPr>
          <p:spPr>
            <a:xfrm>
              <a:off x="4496233" y="5512864"/>
              <a:ext cx="1082348" cy="307777"/>
            </a:xfrm>
            <a:prstGeom prst="rect">
              <a:avLst/>
            </a:prstGeom>
          </p:spPr>
          <p:txBody>
            <a:bodyPr wrap="none">
              <a:spAutoFit/>
            </a:bodyPr>
            <a:lstStyle/>
            <a:p>
              <a:r>
                <a:rPr lang="zh-CN" altLang="en-US" sz="1400" dirty="0"/>
                <a:t>水泥添加量</a:t>
              </a:r>
            </a:p>
          </p:txBody>
        </p:sp>
        <p:sp>
          <p:nvSpPr>
            <p:cNvPr id="48" name="矩形 47">
              <a:extLst>
                <a:ext uri="{FF2B5EF4-FFF2-40B4-BE49-F238E27FC236}">
                  <a16:creationId xmlns:a16="http://schemas.microsoft.com/office/drawing/2014/main" id="{5FF30AB6-9FA7-D44B-B6AB-CC2055D9031A}"/>
                </a:ext>
              </a:extLst>
            </p:cNvPr>
            <p:cNvSpPr/>
            <p:nvPr/>
          </p:nvSpPr>
          <p:spPr>
            <a:xfrm>
              <a:off x="636612" y="1593130"/>
              <a:ext cx="3790794" cy="2912882"/>
            </a:xfrm>
            <a:prstGeom prst="rect">
              <a:avLst/>
            </a:prstGeom>
            <a:noFill/>
            <a:ln>
              <a:solidFill>
                <a:srgbClr val="B02318"/>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3091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8">
            <a:extLst>
              <a:ext uri="{FF2B5EF4-FFF2-40B4-BE49-F238E27FC236}">
                <a16:creationId xmlns:a16="http://schemas.microsoft.com/office/drawing/2014/main" id="{051430B4-A74C-2642-969B-E99C13F7D435}"/>
              </a:ext>
            </a:extLst>
          </p:cNvPr>
          <p:cNvSpPr txBox="1">
            <a:spLocks noChangeArrowheads="1"/>
          </p:cNvSpPr>
          <p:nvPr/>
        </p:nvSpPr>
        <p:spPr bwMode="auto">
          <a:xfrm>
            <a:off x="273420" y="333098"/>
            <a:ext cx="658225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3.5</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基于图像处理技术的搅拌均匀度识别</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4" name="矩形 13">
            <a:extLst>
              <a:ext uri="{FF2B5EF4-FFF2-40B4-BE49-F238E27FC236}">
                <a16:creationId xmlns:a16="http://schemas.microsoft.com/office/drawing/2014/main" id="{DF5F21D4-9D9B-A842-B012-D1547FE84C49}"/>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pic>
        <p:nvPicPr>
          <p:cNvPr id="15" name="81_1">
            <a:hlinkClick r:id="" action="ppaction://media"/>
            <a:extLst>
              <a:ext uri="{FF2B5EF4-FFF2-40B4-BE49-F238E27FC236}">
                <a16:creationId xmlns:a16="http://schemas.microsoft.com/office/drawing/2014/main" id="{7011247B-4AA6-0141-9830-59D42141CF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8979" y="2052536"/>
            <a:ext cx="4387848" cy="2468093"/>
          </a:xfrm>
          <a:prstGeom prst="rect">
            <a:avLst/>
          </a:prstGeom>
        </p:spPr>
      </p:pic>
      <p:sp>
        <p:nvSpPr>
          <p:cNvPr id="16" name="文本框 15">
            <a:extLst>
              <a:ext uri="{FF2B5EF4-FFF2-40B4-BE49-F238E27FC236}">
                <a16:creationId xmlns:a16="http://schemas.microsoft.com/office/drawing/2014/main" id="{05E11C46-2FEF-0545-A6F7-CE7B36BA4263}"/>
              </a:ext>
            </a:extLst>
          </p:cNvPr>
          <p:cNvSpPr txBox="1"/>
          <p:nvPr/>
        </p:nvSpPr>
        <p:spPr>
          <a:xfrm>
            <a:off x="5000018" y="2052536"/>
            <a:ext cx="3791285" cy="2369880"/>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可行性分析</a:t>
            </a:r>
            <a:endParaRPr kumimoji="1" lang="en-US" altLang="zh-CN" b="1" dirty="0">
              <a:latin typeface="Microsoft YaHei" panose="020B0503020204020204" pitchFamily="34" charset="-122"/>
              <a:ea typeface="Microsoft YaHei" panose="020B0503020204020204" pitchFamily="34" charset="-122"/>
            </a:endParaRPr>
          </a:p>
          <a:p>
            <a:r>
              <a:rPr kumimoji="1" lang="zh-CN" altLang="en-US" sz="1600" dirty="0">
                <a:latin typeface="Microsoft YaHei" panose="020B0503020204020204" pitchFamily="34" charset="-122"/>
                <a:ea typeface="Microsoft YaHei" panose="020B0503020204020204" pitchFamily="34" charset="-122"/>
              </a:rPr>
              <a:t>当水泥和尾矿浆混合不均匀时，</a:t>
            </a:r>
            <a:r>
              <a:rPr kumimoji="1" lang="zh-CN" altLang="en-US" sz="1600" b="1" dirty="0">
                <a:solidFill>
                  <a:srgbClr val="C00000"/>
                </a:solidFill>
                <a:latin typeface="Microsoft YaHei" panose="020B0503020204020204" pitchFamily="34" charset="-122"/>
                <a:ea typeface="Microsoft YaHei" panose="020B0503020204020204" pitchFamily="34" charset="-122"/>
              </a:rPr>
              <a:t>水泥颗粒组成的团状物</a:t>
            </a:r>
            <a:r>
              <a:rPr kumimoji="1" lang="zh-CN" altLang="en-US" sz="1600" dirty="0">
                <a:latin typeface="Microsoft YaHei" panose="020B0503020204020204" pitchFamily="34" charset="-122"/>
                <a:ea typeface="Microsoft YaHei" panose="020B0503020204020204" pitchFamily="34" charset="-122"/>
              </a:rPr>
              <a:t>可以从外界观测到</a:t>
            </a:r>
            <a:endParaRPr kumimoji="1" lang="en-US" altLang="zh-CN" sz="1600" dirty="0">
              <a:latin typeface="Microsoft YaHei" panose="020B0503020204020204" pitchFamily="34" charset="-122"/>
              <a:ea typeface="Microsoft YaHei" panose="020B0503020204020204" pitchFamily="34" charset="-122"/>
            </a:endParaRPr>
          </a:p>
          <a:p>
            <a:endParaRPr kumimoji="1" lang="en-US" altLang="zh-CN" sz="1600"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研究难点</a:t>
            </a:r>
            <a:endParaRPr kumimoji="1" lang="en-US" altLang="zh-CN" b="1"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搅拌机及其周围溶液易对均匀度识别造成干扰；</a:t>
            </a:r>
          </a:p>
          <a:p>
            <a:pPr marL="457200" indent="-457200">
              <a:buAutoNum type="arabicPeriod"/>
            </a:pPr>
            <a:r>
              <a:rPr kumimoji="1" lang="en-US" altLang="zh-CN" sz="1600" dirty="0">
                <a:latin typeface="Microsoft YaHei" panose="020B0503020204020204" pitchFamily="34" charset="-122"/>
                <a:ea typeface="Microsoft YaHei" panose="020B0503020204020204" pitchFamily="34" charset="-122"/>
              </a:rPr>
              <a:t>CCD</a:t>
            </a:r>
            <a:r>
              <a:rPr kumimoji="1" lang="zh-CN" altLang="en-US" sz="1600" dirty="0">
                <a:latin typeface="Microsoft YaHei" panose="020B0503020204020204" pitchFamily="34" charset="-122"/>
                <a:ea typeface="Microsoft YaHei" panose="020B0503020204020204" pitchFamily="34" charset="-122"/>
              </a:rPr>
              <a:t>摄像头可能被飞溅的泥浆遮挡</a:t>
            </a:r>
            <a:endParaRPr kumimoji="1" lang="en-US" altLang="zh-CN" sz="1600"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缺乏均匀度评判标准</a:t>
            </a:r>
            <a:endParaRPr kumimoji="1" lang="en-US" altLang="zh-CN" sz="1600"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94FE9EFD-12D0-9D48-B33E-00D6F7BBF05D}"/>
              </a:ext>
            </a:extLst>
          </p:cNvPr>
          <p:cNvSpPr/>
          <p:nvPr/>
        </p:nvSpPr>
        <p:spPr>
          <a:xfrm>
            <a:off x="368978" y="1195089"/>
            <a:ext cx="7912379" cy="677108"/>
          </a:xfrm>
          <a:prstGeom prst="rect">
            <a:avLst/>
          </a:prstGeom>
        </p:spPr>
        <p:txBody>
          <a:bodyPr wrap="square">
            <a:spAutoFit/>
          </a:bodyPr>
          <a:lstStyle/>
          <a:p>
            <a:r>
              <a:rPr kumimoji="1" lang="zh-CN" altLang="en-US" sz="2000" b="1" dirty="0">
                <a:latin typeface="Microsoft YaHei" panose="020B0503020204020204" pitchFamily="34" charset="-122"/>
                <a:ea typeface="Microsoft YaHei" panose="020B0503020204020204" pitchFamily="34" charset="-122"/>
              </a:rPr>
              <a:t>研究背景：</a:t>
            </a:r>
            <a:r>
              <a:rPr kumimoji="1" lang="zh-CN" altLang="en-US" dirty="0">
                <a:latin typeface="Microsoft YaHei" panose="020B0503020204020204" pitchFamily="34" charset="-122"/>
                <a:ea typeface="Microsoft YaHei" panose="020B0503020204020204" pitchFamily="34" charset="-122"/>
              </a:rPr>
              <a:t>大部分充填站的膏体制备环节</a:t>
            </a:r>
            <a:r>
              <a:rPr kumimoji="1" lang="zh-CN" altLang="en-US" b="1" dirty="0">
                <a:solidFill>
                  <a:srgbClr val="C00000"/>
                </a:solidFill>
                <a:latin typeface="Microsoft YaHei" panose="020B0503020204020204" pitchFamily="34" charset="-122"/>
                <a:ea typeface="Microsoft YaHei" panose="020B0503020204020204" pitchFamily="34" charset="-122"/>
              </a:rPr>
              <a:t>无均匀度检测手段，</a:t>
            </a:r>
            <a:r>
              <a:rPr kumimoji="1" lang="zh-CN" altLang="en-US" dirty="0">
                <a:latin typeface="Microsoft YaHei" panose="020B0503020204020204" pitchFamily="34" charset="-122"/>
                <a:ea typeface="Microsoft YaHei" panose="020B0503020204020204" pitchFamily="34" charset="-122"/>
              </a:rPr>
              <a:t>但搅拌均匀度对膏体的强度和输送能力有极大影响。</a:t>
            </a:r>
            <a:endParaRPr kumimoji="1" lang="en-US" altLang="zh-CN"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2810F6D6-88FF-FE4A-B5CE-7CB7AE3D49ED}"/>
              </a:ext>
            </a:extLst>
          </p:cNvPr>
          <p:cNvSpPr txBox="1"/>
          <p:nvPr/>
        </p:nvSpPr>
        <p:spPr>
          <a:xfrm>
            <a:off x="273420" y="4815987"/>
            <a:ext cx="8517883" cy="1600438"/>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技术路线：综合考虑</a:t>
            </a:r>
            <a:r>
              <a:rPr kumimoji="1" lang="zh-CN" altLang="en-US" b="1" dirty="0">
                <a:solidFill>
                  <a:srgbClr val="C00000"/>
                </a:solidFill>
                <a:latin typeface="Microsoft YaHei" panose="020B0503020204020204" pitchFamily="34" charset="-122"/>
                <a:ea typeface="Microsoft YaHei" panose="020B0503020204020204" pitchFamily="34" charset="-122"/>
              </a:rPr>
              <a:t>区域均匀度</a:t>
            </a:r>
            <a:r>
              <a:rPr kumimoji="1" lang="zh-CN" altLang="en-US" b="1" dirty="0">
                <a:latin typeface="Microsoft YaHei" panose="020B0503020204020204" pitchFamily="34" charset="-122"/>
                <a:ea typeface="Microsoft YaHei" panose="020B0503020204020204" pitchFamily="34" charset="-122"/>
              </a:rPr>
              <a:t>和</a:t>
            </a:r>
            <a:r>
              <a:rPr kumimoji="1" lang="zh-CN" altLang="en-US" b="1" dirty="0">
                <a:solidFill>
                  <a:srgbClr val="C00000"/>
                </a:solidFill>
                <a:latin typeface="Microsoft YaHei" panose="020B0503020204020204" pitchFamily="34" charset="-122"/>
                <a:ea typeface="Microsoft YaHei" panose="020B0503020204020204" pitchFamily="34" charset="-122"/>
              </a:rPr>
              <a:t>时序均匀度</a:t>
            </a:r>
            <a:endParaRPr kumimoji="1" lang="en-US" altLang="zh-CN" b="1" dirty="0">
              <a:solidFill>
                <a:srgbClr val="C00000"/>
              </a:solidFill>
              <a:latin typeface="Microsoft YaHei" panose="020B0503020204020204" pitchFamily="34" charset="-122"/>
              <a:ea typeface="Microsoft YaHei" panose="020B0503020204020204" pitchFamily="34" charset="-122"/>
            </a:endParaRPr>
          </a:p>
          <a:p>
            <a:endParaRPr kumimoji="1" lang="en-US" altLang="zh-CN" sz="1600"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依据图像检测算法，如边缘检测、灰度直方图分布等制定均匀度评价标准</a:t>
            </a:r>
            <a:endParaRPr kumimoji="1" lang="en-US" altLang="zh-CN" sz="1600"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区域均匀度：评估同一图像中各个独立区域的均匀度，并采用物体检测算法消除搅拌机所在图像区域，避免对均匀度检测造成影响；</a:t>
            </a:r>
            <a:endParaRPr kumimoji="1" lang="en-US" altLang="zh-CN" sz="1600"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时序均匀度：检测一段时间内，评估均匀度变化情况；</a:t>
            </a:r>
            <a:endParaRPr kumimoji="1"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93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50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repeatCount="indefinite" fill="hold" display="0">
                  <p:stCondLst>
                    <p:cond delay="indefinite"/>
                  </p:stCondLst>
                </p:cTn>
                <p:tgtEl>
                  <p:spTgt spid="1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3.6</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物料精准添加</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1373" y="60793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精确控制物料添加，保护电机</a:t>
            </a:r>
          </a:p>
        </p:txBody>
      </p:sp>
      <p:grpSp>
        <p:nvGrpSpPr>
          <p:cNvPr id="2" name="组合 1">
            <a:extLst>
              <a:ext uri="{FF2B5EF4-FFF2-40B4-BE49-F238E27FC236}">
                <a16:creationId xmlns:a16="http://schemas.microsoft.com/office/drawing/2014/main" id="{37E57906-8E13-7840-AC41-9B30642B9185}"/>
              </a:ext>
            </a:extLst>
          </p:cNvPr>
          <p:cNvGrpSpPr/>
          <p:nvPr/>
        </p:nvGrpSpPr>
        <p:grpSpPr>
          <a:xfrm>
            <a:off x="370861" y="2344062"/>
            <a:ext cx="8411808" cy="3570772"/>
            <a:chOff x="370861" y="2344062"/>
            <a:chExt cx="8411808" cy="3570772"/>
          </a:xfrm>
        </p:grpSpPr>
        <p:sp>
          <p:nvSpPr>
            <p:cNvPr id="23" name="椭圆 22">
              <a:extLst>
                <a:ext uri="{FF2B5EF4-FFF2-40B4-BE49-F238E27FC236}">
                  <a16:creationId xmlns:a16="http://schemas.microsoft.com/office/drawing/2014/main" id="{CAFA76F3-6360-5940-AB30-233ED97CEBF7}"/>
                </a:ext>
              </a:extLst>
            </p:cNvPr>
            <p:cNvSpPr/>
            <p:nvPr/>
          </p:nvSpPr>
          <p:spPr>
            <a:xfrm>
              <a:off x="495801"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5" name="椭圆 24">
              <a:extLst>
                <a:ext uri="{FF2B5EF4-FFF2-40B4-BE49-F238E27FC236}">
                  <a16:creationId xmlns:a16="http://schemas.microsoft.com/office/drawing/2014/main" id="{A244F612-91E0-A74B-BF80-8701432B10D9}"/>
                </a:ext>
              </a:extLst>
            </p:cNvPr>
            <p:cNvSpPr/>
            <p:nvPr/>
          </p:nvSpPr>
          <p:spPr>
            <a:xfrm>
              <a:off x="90112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DC9D939D-B496-7C4C-A3D3-6D9448D59E14}"/>
                </a:ext>
              </a:extLst>
            </p:cNvPr>
            <p:cNvSpPr/>
            <p:nvPr/>
          </p:nvSpPr>
          <p:spPr>
            <a:xfrm>
              <a:off x="1303196"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9" name="椭圆 28">
              <a:extLst>
                <a:ext uri="{FF2B5EF4-FFF2-40B4-BE49-F238E27FC236}">
                  <a16:creationId xmlns:a16="http://schemas.microsoft.com/office/drawing/2014/main" id="{B4C7AD7A-82F3-DA41-B5A3-B6EDEEC07463}"/>
                </a:ext>
              </a:extLst>
            </p:cNvPr>
            <p:cNvSpPr/>
            <p:nvPr/>
          </p:nvSpPr>
          <p:spPr>
            <a:xfrm>
              <a:off x="170851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25B2E510-25BB-4A4F-8B10-7A20DD72D423}"/>
                </a:ext>
              </a:extLst>
            </p:cNvPr>
            <p:cNvSpPr/>
            <p:nvPr/>
          </p:nvSpPr>
          <p:spPr>
            <a:xfrm>
              <a:off x="211383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1" name="椭圆 30">
              <a:extLst>
                <a:ext uri="{FF2B5EF4-FFF2-40B4-BE49-F238E27FC236}">
                  <a16:creationId xmlns:a16="http://schemas.microsoft.com/office/drawing/2014/main" id="{64689E6F-2820-EB41-B774-06F702B7221D}"/>
                </a:ext>
              </a:extLst>
            </p:cNvPr>
            <p:cNvSpPr/>
            <p:nvPr/>
          </p:nvSpPr>
          <p:spPr>
            <a:xfrm>
              <a:off x="2506181" y="3852156"/>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4" name="椭圆 33">
              <a:extLst>
                <a:ext uri="{FF2B5EF4-FFF2-40B4-BE49-F238E27FC236}">
                  <a16:creationId xmlns:a16="http://schemas.microsoft.com/office/drawing/2014/main" id="{6CE35E34-A971-8243-B557-F65E3F4A37A5}"/>
                </a:ext>
              </a:extLst>
            </p:cNvPr>
            <p:cNvSpPr/>
            <p:nvPr/>
          </p:nvSpPr>
          <p:spPr>
            <a:xfrm>
              <a:off x="291150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5" name="椭圆 34">
              <a:extLst>
                <a:ext uri="{FF2B5EF4-FFF2-40B4-BE49-F238E27FC236}">
                  <a16:creationId xmlns:a16="http://schemas.microsoft.com/office/drawing/2014/main" id="{97E3A6EB-62CD-4846-9D9B-95E5F75E235C}"/>
                </a:ext>
              </a:extLst>
            </p:cNvPr>
            <p:cNvSpPr/>
            <p:nvPr/>
          </p:nvSpPr>
          <p:spPr>
            <a:xfrm>
              <a:off x="3316819"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6" name="椭圆 35">
              <a:extLst>
                <a:ext uri="{FF2B5EF4-FFF2-40B4-BE49-F238E27FC236}">
                  <a16:creationId xmlns:a16="http://schemas.microsoft.com/office/drawing/2014/main" id="{0D9B1D83-7C79-FF4C-A6D1-6C6D6E602F4E}"/>
                </a:ext>
              </a:extLst>
            </p:cNvPr>
            <p:cNvSpPr/>
            <p:nvPr/>
          </p:nvSpPr>
          <p:spPr>
            <a:xfrm>
              <a:off x="3718895"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7" name="椭圆 36">
              <a:extLst>
                <a:ext uri="{FF2B5EF4-FFF2-40B4-BE49-F238E27FC236}">
                  <a16:creationId xmlns:a16="http://schemas.microsoft.com/office/drawing/2014/main" id="{47F6B486-E7E8-6247-9838-2B65832F1989}"/>
                </a:ext>
              </a:extLst>
            </p:cNvPr>
            <p:cNvSpPr/>
            <p:nvPr/>
          </p:nvSpPr>
          <p:spPr>
            <a:xfrm>
              <a:off x="412421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9" name="椭圆 38">
              <a:extLst>
                <a:ext uri="{FF2B5EF4-FFF2-40B4-BE49-F238E27FC236}">
                  <a16:creationId xmlns:a16="http://schemas.microsoft.com/office/drawing/2014/main" id="{5CEC2140-7D1D-AB4C-AA75-4EF30AADEF1D}"/>
                </a:ext>
              </a:extLst>
            </p:cNvPr>
            <p:cNvSpPr/>
            <p:nvPr/>
          </p:nvSpPr>
          <p:spPr>
            <a:xfrm>
              <a:off x="4529533"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0" name="椭圆 39">
              <a:extLst>
                <a:ext uri="{FF2B5EF4-FFF2-40B4-BE49-F238E27FC236}">
                  <a16:creationId xmlns:a16="http://schemas.microsoft.com/office/drawing/2014/main" id="{6177D125-4AFE-F341-898E-EDE965B7622E}"/>
                </a:ext>
              </a:extLst>
            </p:cNvPr>
            <p:cNvSpPr/>
            <p:nvPr/>
          </p:nvSpPr>
          <p:spPr>
            <a:xfrm>
              <a:off x="4928366" y="3852155"/>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1" name="椭圆 40">
              <a:extLst>
                <a:ext uri="{FF2B5EF4-FFF2-40B4-BE49-F238E27FC236}">
                  <a16:creationId xmlns:a16="http://schemas.microsoft.com/office/drawing/2014/main" id="{EA8EA5E8-3A9E-8C47-960D-901090B64FE8}"/>
                </a:ext>
              </a:extLst>
            </p:cNvPr>
            <p:cNvSpPr/>
            <p:nvPr/>
          </p:nvSpPr>
          <p:spPr>
            <a:xfrm>
              <a:off x="533368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2" name="椭圆 41">
              <a:extLst>
                <a:ext uri="{FF2B5EF4-FFF2-40B4-BE49-F238E27FC236}">
                  <a16:creationId xmlns:a16="http://schemas.microsoft.com/office/drawing/2014/main" id="{CC27EAF7-8446-AD4D-A3D4-B00B6B64F254}"/>
                </a:ext>
              </a:extLst>
            </p:cNvPr>
            <p:cNvSpPr/>
            <p:nvPr/>
          </p:nvSpPr>
          <p:spPr>
            <a:xfrm>
              <a:off x="573900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3" name="椭圆 42">
              <a:extLst>
                <a:ext uri="{FF2B5EF4-FFF2-40B4-BE49-F238E27FC236}">
                  <a16:creationId xmlns:a16="http://schemas.microsoft.com/office/drawing/2014/main" id="{95310872-57F5-A642-AC4E-9038B0D7BB29}"/>
                </a:ext>
              </a:extLst>
            </p:cNvPr>
            <p:cNvSpPr/>
            <p:nvPr/>
          </p:nvSpPr>
          <p:spPr>
            <a:xfrm>
              <a:off x="6141080"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4" name="椭圆 43">
              <a:extLst>
                <a:ext uri="{FF2B5EF4-FFF2-40B4-BE49-F238E27FC236}">
                  <a16:creationId xmlns:a16="http://schemas.microsoft.com/office/drawing/2014/main" id="{26339691-4157-2641-B2D7-E802C0CA2AC7}"/>
                </a:ext>
              </a:extLst>
            </p:cNvPr>
            <p:cNvSpPr/>
            <p:nvPr/>
          </p:nvSpPr>
          <p:spPr>
            <a:xfrm>
              <a:off x="6546399"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5" name="椭圆 44">
              <a:extLst>
                <a:ext uri="{FF2B5EF4-FFF2-40B4-BE49-F238E27FC236}">
                  <a16:creationId xmlns:a16="http://schemas.microsoft.com/office/drawing/2014/main" id="{9DA6E056-C445-2C46-916B-F6DD8651DDEA}"/>
                </a:ext>
              </a:extLst>
            </p:cNvPr>
            <p:cNvSpPr/>
            <p:nvPr/>
          </p:nvSpPr>
          <p:spPr>
            <a:xfrm>
              <a:off x="6951718"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A05192A8-E3BF-6B4D-8AA9-299602338D43}"/>
                    </a:ext>
                  </a:extLst>
                </p:cNvPr>
                <p:cNvSpPr txBox="1"/>
                <p:nvPr/>
              </p:nvSpPr>
              <p:spPr>
                <a:xfrm>
                  <a:off x="3721828" y="269446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mc:Choice>
          <mc:Fallback>
            <p:sp>
              <p:nvSpPr>
                <p:cNvPr id="6" name="文本框 5">
                  <a:extLst>
                    <a:ext uri="{FF2B5EF4-FFF2-40B4-BE49-F238E27FC236}">
                      <a16:creationId xmlns:a16="http://schemas.microsoft.com/office/drawing/2014/main" id="{A05192A8-E3BF-6B4D-8AA9-299602338D43}"/>
                    </a:ext>
                  </a:extLst>
                </p:cNvPr>
                <p:cNvSpPr txBox="1">
                  <a:spLocks noRot="1" noChangeAspect="1" noMove="1" noResize="1" noEditPoints="1" noAdjustHandles="1" noChangeArrowheads="1" noChangeShapeType="1" noTextEdit="1"/>
                </p:cNvSpPr>
                <p:nvPr/>
              </p:nvSpPr>
              <p:spPr>
                <a:xfrm>
                  <a:off x="3721828" y="2694465"/>
                  <a:ext cx="2675104" cy="369332"/>
                </a:xfrm>
                <a:prstGeom prst="rect">
                  <a:avLst/>
                </a:prstGeom>
                <a:blipFill>
                  <a:blip r:embed="rId3"/>
                  <a:stretch>
                    <a:fillRect l="-1887" t="-3333" b="-23333"/>
                  </a:stretch>
                </a:blipFill>
              </p:spPr>
              <p:txBody>
                <a:bodyPr/>
                <a:lstStyle/>
                <a:p>
                  <a:r>
                    <a:rPr lang="zh-CN" altLang="en-US">
                      <a:noFill/>
                    </a:rPr>
                    <a:t> </a:t>
                  </a:r>
                </a:p>
              </p:txBody>
            </p:sp>
          </mc:Fallback>
        </mc:AlternateContent>
        <p:sp>
          <p:nvSpPr>
            <p:cNvPr id="13" name="左大括号 12">
              <a:extLst>
                <a:ext uri="{FF2B5EF4-FFF2-40B4-BE49-F238E27FC236}">
                  <a16:creationId xmlns:a16="http://schemas.microsoft.com/office/drawing/2014/main" id="{1A3F2AE0-A9D3-EA44-BD6C-A1800B33CB8B}"/>
                </a:ext>
              </a:extLst>
            </p:cNvPr>
            <p:cNvSpPr/>
            <p:nvPr/>
          </p:nvSpPr>
          <p:spPr>
            <a:xfrm>
              <a:off x="6069747" y="2441069"/>
              <a:ext cx="149157" cy="8949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90BE34F-36DC-7442-B3C3-1B7187258C62}"/>
                </a:ext>
              </a:extLst>
            </p:cNvPr>
            <p:cNvSpPr/>
            <p:nvPr/>
          </p:nvSpPr>
          <p:spPr>
            <a:xfrm>
              <a:off x="6286690" y="2344062"/>
              <a:ext cx="173637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水泥添加量</a:t>
              </a:r>
              <a:r>
                <a:rPr lang="en-US" altLang="zh-CN" dirty="0">
                  <a:latin typeface="Microsoft YaHei" panose="020B0503020204020204" pitchFamily="34" charset="-122"/>
                  <a:ea typeface="Microsoft YaHei" panose="020B0503020204020204" pitchFamily="34" charset="-122"/>
                </a:rPr>
                <a:t> t/h</a:t>
              </a:r>
              <a:endParaRPr lang="zh-CN" altLang="en-US" dirty="0">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1B076D5C-4F2D-7A45-BAA4-518E86361195}"/>
                </a:ext>
              </a:extLst>
            </p:cNvPr>
            <p:cNvSpPr/>
            <p:nvPr/>
          </p:nvSpPr>
          <p:spPr>
            <a:xfrm>
              <a:off x="6286690" y="3151348"/>
              <a:ext cx="2186817"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絮凝剂添加量</a:t>
              </a:r>
              <a:r>
                <a:rPr lang="en-US" altLang="zh-CN" dirty="0">
                  <a:latin typeface="Microsoft YaHei" panose="020B0503020204020204" pitchFamily="34" charset="-122"/>
                  <a:ea typeface="Microsoft YaHei" panose="020B0503020204020204" pitchFamily="34" charset="-122"/>
                </a:rPr>
                <a:t> m</a:t>
              </a:r>
              <a:r>
                <a:rPr lang="en-US" altLang="zh-CN" baseline="30000" dirty="0">
                  <a:latin typeface="Microsoft YaHei" panose="020B0503020204020204" pitchFamily="34" charset="-122"/>
                  <a:ea typeface="Microsoft YaHei" panose="020B0503020204020204" pitchFamily="34" charset="-122"/>
                </a:rPr>
                <a:t>3</a:t>
              </a:r>
              <a:r>
                <a:rPr lang="en-US" altLang="zh-CN" dirty="0">
                  <a:latin typeface="Microsoft YaHei" panose="020B0503020204020204" pitchFamily="34" charset="-122"/>
                  <a:ea typeface="Microsoft YaHei" panose="020B0503020204020204" pitchFamily="34" charset="-122"/>
                </a:rPr>
                <a:t>/h</a:t>
              </a:r>
              <a:endParaRPr lang="zh-CN" altLang="en-US" dirty="0">
                <a:latin typeface="Microsoft YaHei" panose="020B0503020204020204" pitchFamily="34" charset="-122"/>
                <a:ea typeface="Microsoft YaHei" panose="020B0503020204020204" pitchFamily="34" charset="-122"/>
              </a:endParaRPr>
            </a:p>
          </p:txBody>
        </p:sp>
        <p:sp>
          <p:nvSpPr>
            <p:cNvPr id="47" name="文本框 46">
              <a:extLst>
                <a:ext uri="{FF2B5EF4-FFF2-40B4-BE49-F238E27FC236}">
                  <a16:creationId xmlns:a16="http://schemas.microsoft.com/office/drawing/2014/main" id="{D18D3F24-CE08-D949-8C05-EAB74C54F2E6}"/>
                </a:ext>
              </a:extLst>
            </p:cNvPr>
            <p:cNvSpPr txBox="1"/>
            <p:nvPr/>
          </p:nvSpPr>
          <p:spPr>
            <a:xfrm>
              <a:off x="1302889" y="268468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cxnSp>
          <p:nvCxnSpPr>
            <p:cNvPr id="18" name="直线箭头连接符 17">
              <a:extLst>
                <a:ext uri="{FF2B5EF4-FFF2-40B4-BE49-F238E27FC236}">
                  <a16:creationId xmlns:a16="http://schemas.microsoft.com/office/drawing/2014/main" id="{F5445B60-0D32-B44B-A532-D437E149E5EE}"/>
                </a:ext>
              </a:extLst>
            </p:cNvPr>
            <p:cNvCxnSpPr>
              <a:cxnSpLocks/>
              <a:stCxn id="47" idx="2"/>
              <a:endCxn id="31" idx="0"/>
            </p:cNvCxnSpPr>
            <p:nvPr/>
          </p:nvCxnSpPr>
          <p:spPr>
            <a:xfrm flipH="1">
              <a:off x="2632641" y="3054017"/>
              <a:ext cx="7800" cy="798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D87CD674-43DD-AE4A-B5C8-7B99C1D80663}"/>
                </a:ext>
              </a:extLst>
            </p:cNvPr>
            <p:cNvCxnSpPr>
              <a:cxnSpLocks/>
              <a:stCxn id="6" idx="2"/>
              <a:endCxn id="40" idx="0"/>
            </p:cNvCxnSpPr>
            <p:nvPr/>
          </p:nvCxnSpPr>
          <p:spPr>
            <a:xfrm flipH="1">
              <a:off x="5054826" y="3063797"/>
              <a:ext cx="4554" cy="788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左中括号 50">
              <a:extLst>
                <a:ext uri="{FF2B5EF4-FFF2-40B4-BE49-F238E27FC236}">
                  <a16:creationId xmlns:a16="http://schemas.microsoft.com/office/drawing/2014/main" id="{04BF9F09-D5F4-0B47-8CFC-75A826BDC6F9}"/>
                </a:ext>
              </a:extLst>
            </p:cNvPr>
            <p:cNvSpPr/>
            <p:nvPr/>
          </p:nvSpPr>
          <p:spPr>
            <a:xfrm rot="16200000">
              <a:off x="1474070" y="3259719"/>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2" name="左中括号 51">
              <a:extLst>
                <a:ext uri="{FF2B5EF4-FFF2-40B4-BE49-F238E27FC236}">
                  <a16:creationId xmlns:a16="http://schemas.microsoft.com/office/drawing/2014/main" id="{65F3376B-0928-D64C-A310-593C069CF9EB}"/>
                </a:ext>
              </a:extLst>
            </p:cNvPr>
            <p:cNvSpPr/>
            <p:nvPr/>
          </p:nvSpPr>
          <p:spPr>
            <a:xfrm rot="16200000">
              <a:off x="3933544" y="3269448"/>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4" name="可选流程 53">
              <a:extLst>
                <a:ext uri="{FF2B5EF4-FFF2-40B4-BE49-F238E27FC236}">
                  <a16:creationId xmlns:a16="http://schemas.microsoft.com/office/drawing/2014/main" id="{9E8E182F-4DC0-1A43-85FD-71DF3AA3A570}"/>
                </a:ext>
              </a:extLst>
            </p:cNvPr>
            <p:cNvSpPr/>
            <p:nvPr/>
          </p:nvSpPr>
          <p:spPr>
            <a:xfrm>
              <a:off x="4668657" y="4893430"/>
              <a:ext cx="804152" cy="10214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时序预测</a:t>
              </a:r>
            </a:p>
          </p:txBody>
        </p:sp>
        <p:sp>
          <p:nvSpPr>
            <p:cNvPr id="60" name="直角上箭头 59">
              <a:extLst>
                <a:ext uri="{FF2B5EF4-FFF2-40B4-BE49-F238E27FC236}">
                  <a16:creationId xmlns:a16="http://schemas.microsoft.com/office/drawing/2014/main" id="{58D8B048-828A-3C4A-94B7-20776E9CE8AC}"/>
                </a:ext>
              </a:extLst>
            </p:cNvPr>
            <p:cNvSpPr/>
            <p:nvPr/>
          </p:nvSpPr>
          <p:spPr>
            <a:xfrm rot="5400000">
              <a:off x="4012662" y="4745980"/>
              <a:ext cx="615147" cy="696843"/>
            </a:xfrm>
            <a:prstGeom prst="bentUpArrow">
              <a:avLst>
                <a:gd name="adj1" fmla="val 11041"/>
                <a:gd name="adj2" fmla="val 25000"/>
                <a:gd name="adj3" fmla="val 22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1" name="直角上箭头 60">
              <a:extLst>
                <a:ext uri="{FF2B5EF4-FFF2-40B4-BE49-F238E27FC236}">
                  <a16:creationId xmlns:a16="http://schemas.microsoft.com/office/drawing/2014/main" id="{9D075463-1CF2-0A4B-A9AB-CC7CF7A10D90}"/>
                </a:ext>
              </a:extLst>
            </p:cNvPr>
            <p:cNvSpPr/>
            <p:nvPr/>
          </p:nvSpPr>
          <p:spPr>
            <a:xfrm rot="5400000">
              <a:off x="2626563" y="3638865"/>
              <a:ext cx="894128" cy="3190059"/>
            </a:xfrm>
            <a:prstGeom prst="bentUpArrow">
              <a:avLst>
                <a:gd name="adj1" fmla="val 7777"/>
                <a:gd name="adj2" fmla="val 15208"/>
                <a:gd name="adj3" fmla="val 15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62" name="文本框 61">
                  <a:extLst>
                    <a:ext uri="{FF2B5EF4-FFF2-40B4-BE49-F238E27FC236}">
                      <a16:creationId xmlns:a16="http://schemas.microsoft.com/office/drawing/2014/main" id="{3594FF4D-A29B-234A-B2E7-75716E4E3D58}"/>
                    </a:ext>
                  </a:extLst>
                </p:cNvPr>
                <p:cNvSpPr txBox="1"/>
                <p:nvPr/>
              </p:nvSpPr>
              <p:spPr>
                <a:xfrm>
                  <a:off x="370861" y="4435821"/>
                  <a:ext cx="2793558"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oMath>
                  </a14:m>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p:sp>
              <p:nvSpPr>
                <p:cNvPr id="62" name="文本框 61">
                  <a:extLst>
                    <a:ext uri="{FF2B5EF4-FFF2-40B4-BE49-F238E27FC236}">
                      <a16:creationId xmlns:a16="http://schemas.microsoft.com/office/drawing/2014/main" id="{3594FF4D-A29B-234A-B2E7-75716E4E3D58}"/>
                    </a:ext>
                  </a:extLst>
                </p:cNvPr>
                <p:cNvSpPr txBox="1">
                  <a:spLocks noRot="1" noChangeAspect="1" noMove="1" noResize="1" noEditPoints="1" noAdjustHandles="1" noChangeArrowheads="1" noChangeShapeType="1" noTextEdit="1"/>
                </p:cNvSpPr>
                <p:nvPr/>
              </p:nvSpPr>
              <p:spPr>
                <a:xfrm>
                  <a:off x="370861" y="4435821"/>
                  <a:ext cx="2793558" cy="369332"/>
                </a:xfrm>
                <a:prstGeom prst="rect">
                  <a:avLst/>
                </a:prstGeom>
                <a:blipFill>
                  <a:blip r:embed="rId4"/>
                  <a:stretch>
                    <a:fillRect l="-1810" t="-3333" b="-2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本框 62">
                  <a:extLst>
                    <a:ext uri="{FF2B5EF4-FFF2-40B4-BE49-F238E27FC236}">
                      <a16:creationId xmlns:a16="http://schemas.microsoft.com/office/drawing/2014/main" id="{F796EE5E-A8FD-1647-A3EA-461E5C99F8B3}"/>
                    </a:ext>
                  </a:extLst>
                </p:cNvPr>
                <p:cNvSpPr txBox="1"/>
                <p:nvPr/>
              </p:nvSpPr>
              <p:spPr>
                <a:xfrm>
                  <a:off x="2754442" y="4402636"/>
                  <a:ext cx="3101603"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𝑡</m:t>
                      </m:r>
                      <m:r>
                        <a:rPr kumimoji="1" lang="en-US" altLang="zh-CN" b="0" i="0"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p:sp>
              <p:nvSpPr>
                <p:cNvPr id="63" name="文本框 62">
                  <a:extLst>
                    <a:ext uri="{FF2B5EF4-FFF2-40B4-BE49-F238E27FC236}">
                      <a16:creationId xmlns:a16="http://schemas.microsoft.com/office/drawing/2014/main" id="{F796EE5E-A8FD-1647-A3EA-461E5C99F8B3}"/>
                    </a:ext>
                  </a:extLst>
                </p:cNvPr>
                <p:cNvSpPr txBox="1">
                  <a:spLocks noRot="1" noChangeAspect="1" noMove="1" noResize="1" noEditPoints="1" noAdjustHandles="1" noChangeArrowheads="1" noChangeShapeType="1" noTextEdit="1"/>
                </p:cNvSpPr>
                <p:nvPr/>
              </p:nvSpPr>
              <p:spPr>
                <a:xfrm>
                  <a:off x="2754442" y="4402636"/>
                  <a:ext cx="3101603" cy="369332"/>
                </a:xfrm>
                <a:prstGeom prst="rect">
                  <a:avLst/>
                </a:prstGeom>
                <a:blipFill>
                  <a:blip r:embed="rId5"/>
                  <a:stretch>
                    <a:fillRect l="-1633" t="-6667" b="-20000"/>
                  </a:stretch>
                </a:blipFill>
              </p:spPr>
              <p:txBody>
                <a:bodyPr/>
                <a:lstStyle/>
                <a:p>
                  <a:r>
                    <a:rPr lang="zh-CN" altLang="en-US">
                      <a:noFill/>
                    </a:rPr>
                    <a:t> </a:t>
                  </a:r>
                </a:p>
              </p:txBody>
            </p:sp>
          </mc:Fallback>
        </mc:AlternateContent>
        <p:sp>
          <p:nvSpPr>
            <p:cNvPr id="66" name="燕尾形箭头 65">
              <a:extLst>
                <a:ext uri="{FF2B5EF4-FFF2-40B4-BE49-F238E27FC236}">
                  <a16:creationId xmlns:a16="http://schemas.microsoft.com/office/drawing/2014/main" id="{BBEA67B8-C451-444C-885A-48F565DB6859}"/>
                </a:ext>
              </a:extLst>
            </p:cNvPr>
            <p:cNvSpPr/>
            <p:nvPr/>
          </p:nvSpPr>
          <p:spPr>
            <a:xfrm>
              <a:off x="5582953" y="5285066"/>
              <a:ext cx="632300" cy="1914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7" name="矩形 66">
              <a:extLst>
                <a:ext uri="{FF2B5EF4-FFF2-40B4-BE49-F238E27FC236}">
                  <a16:creationId xmlns:a16="http://schemas.microsoft.com/office/drawing/2014/main" id="{B344104A-5F4A-A943-8C0C-7A1B0CF24B64}"/>
                </a:ext>
              </a:extLst>
            </p:cNvPr>
            <p:cNvSpPr/>
            <p:nvPr/>
          </p:nvSpPr>
          <p:spPr>
            <a:xfrm>
              <a:off x="6215253" y="5196116"/>
              <a:ext cx="2262158" cy="369332"/>
            </a:xfrm>
            <a:prstGeom prst="rect">
              <a:avLst/>
            </a:prstGeom>
          </p:spPr>
          <p:txBody>
            <a:bodyPr wrap="none">
              <a:spAutoFit/>
            </a:bodyPr>
            <a:lstStyle/>
            <a:p>
              <a:r>
                <a:rPr kumimoji="1" lang="zh-CN" altLang="en-US" dirty="0">
                  <a:latin typeface="Microsoft YaHei" panose="020B0503020204020204" pitchFamily="34" charset="-122"/>
                  <a:ea typeface="Microsoft YaHei" panose="020B0503020204020204" pitchFamily="34" charset="-122"/>
                </a:rPr>
                <a:t>下一时间段尾砂干重</a:t>
              </a:r>
              <a:endParaRPr lang="zh-CN" altLang="en-US" dirty="0">
                <a:latin typeface="Microsoft YaHei" panose="020B0503020204020204" pitchFamily="34" charset="-122"/>
                <a:ea typeface="Microsoft YaHei" panose="020B0503020204020204" pitchFamily="34" charset="-122"/>
              </a:endParaRPr>
            </a:p>
          </p:txBody>
        </p:sp>
        <p:cxnSp>
          <p:nvCxnSpPr>
            <p:cNvPr id="69" name="肘形连接符 68">
              <a:extLst>
                <a:ext uri="{FF2B5EF4-FFF2-40B4-BE49-F238E27FC236}">
                  <a16:creationId xmlns:a16="http://schemas.microsoft.com/office/drawing/2014/main" id="{243C9659-F39A-924A-8928-4122576D3D32}"/>
                </a:ext>
              </a:extLst>
            </p:cNvPr>
            <p:cNvCxnSpPr>
              <a:cxnSpLocks/>
              <a:stCxn id="67" idx="3"/>
              <a:endCxn id="46" idx="3"/>
            </p:cNvCxnSpPr>
            <p:nvPr/>
          </p:nvCxnSpPr>
          <p:spPr>
            <a:xfrm flipH="1" flipV="1">
              <a:off x="8473507" y="3336014"/>
              <a:ext cx="3904" cy="2044768"/>
            </a:xfrm>
            <a:prstGeom prst="bentConnector3">
              <a:avLst>
                <a:gd name="adj1" fmla="val -5855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肘形连接符 72">
              <a:extLst>
                <a:ext uri="{FF2B5EF4-FFF2-40B4-BE49-F238E27FC236}">
                  <a16:creationId xmlns:a16="http://schemas.microsoft.com/office/drawing/2014/main" id="{15B3A3BC-3084-2D44-A7AE-F7299A812F5F}"/>
                </a:ext>
              </a:extLst>
            </p:cNvPr>
            <p:cNvCxnSpPr>
              <a:cxnSpLocks/>
              <a:stCxn id="67" idx="3"/>
              <a:endCxn id="14" idx="3"/>
            </p:cNvCxnSpPr>
            <p:nvPr/>
          </p:nvCxnSpPr>
          <p:spPr>
            <a:xfrm flipH="1" flipV="1">
              <a:off x="8023063" y="2528728"/>
              <a:ext cx="454348" cy="2852054"/>
            </a:xfrm>
            <a:prstGeom prst="bentConnector3">
              <a:avLst>
                <a:gd name="adj1" fmla="val -50314"/>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D67210FB-6C38-FC4B-BB93-0C799F785786}"/>
                </a:ext>
              </a:extLst>
            </p:cNvPr>
            <p:cNvSpPr/>
            <p:nvPr/>
          </p:nvSpPr>
          <p:spPr>
            <a:xfrm>
              <a:off x="8349262" y="3743190"/>
              <a:ext cx="433407" cy="1169551"/>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添加量计算</a:t>
              </a:r>
            </a:p>
          </p:txBody>
        </p:sp>
      </p:grpSp>
      <p:sp>
        <p:nvSpPr>
          <p:cNvPr id="77" name="文本框 76">
            <a:extLst>
              <a:ext uri="{FF2B5EF4-FFF2-40B4-BE49-F238E27FC236}">
                <a16:creationId xmlns:a16="http://schemas.microsoft.com/office/drawing/2014/main" id="{7362267B-F643-D946-A52A-F5F348398F6D}"/>
              </a:ext>
            </a:extLst>
          </p:cNvPr>
          <p:cNvSpPr txBox="1"/>
          <p:nvPr/>
        </p:nvSpPr>
        <p:spPr>
          <a:xfrm>
            <a:off x="357818" y="1069157"/>
            <a:ext cx="7661022" cy="1203022"/>
          </a:xfrm>
          <a:prstGeom prst="rect">
            <a:avLst/>
          </a:prstGeom>
          <a:noFill/>
        </p:spPr>
        <p:txBody>
          <a:bodyPr wrap="square" rtlCol="0">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物料（水泥、絮凝剂）添加</a:t>
            </a:r>
            <a:r>
              <a:rPr kumimoji="1" lang="zh-CN" altLang="en-US" b="1" dirty="0">
                <a:solidFill>
                  <a:srgbClr val="C00000"/>
                </a:solidFill>
                <a:latin typeface="Microsoft YaHei" panose="020B0503020204020204" pitchFamily="34" charset="-122"/>
                <a:ea typeface="Microsoft YaHei" panose="020B0503020204020204" pitchFamily="34" charset="-122"/>
              </a:rPr>
              <a:t>现存问题与难点</a:t>
            </a:r>
            <a:r>
              <a:rPr kumimoji="1" lang="zh-CN" altLang="en-US" dirty="0">
                <a:latin typeface="Microsoft YaHei" panose="020B0503020204020204" pitchFamily="34" charset="-122"/>
                <a:ea typeface="Microsoft YaHei" panose="020B0503020204020204" pitchFamily="34" charset="-122"/>
              </a:rPr>
              <a:t>：</a:t>
            </a:r>
            <a:r>
              <a:rPr kumimoji="1" lang="zh-CN" altLang="en-US" u="sng" dirty="0">
                <a:latin typeface="Microsoft YaHei" panose="020B0503020204020204" pitchFamily="34" charset="-122"/>
                <a:ea typeface="Microsoft YaHei" panose="020B0503020204020204" pitchFamily="34" charset="-122"/>
              </a:rPr>
              <a:t>指令需求快、动作响应慢</a:t>
            </a:r>
            <a:endParaRPr kumimoji="1" lang="en-US" altLang="zh-CN" sz="1600" u="sng" dirty="0">
              <a:latin typeface="Microsoft YaHei" panose="020B0503020204020204" pitchFamily="34" charset="-122"/>
              <a:ea typeface="Microsoft YaHei" panose="020B0503020204020204" pitchFamily="34" charset="-122"/>
            </a:endParaRP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指令需求快</a:t>
            </a:r>
            <a:r>
              <a:rPr kumimoji="1" lang="zh-CN" altLang="en-US" sz="1600" b="1" dirty="0">
                <a:solidFill>
                  <a:srgbClr val="C00000"/>
                </a:solidFill>
                <a:latin typeface="Microsoft YaHei" panose="020B0503020204020204" pitchFamily="34" charset="-122"/>
                <a:ea typeface="Microsoft YaHei" panose="020B0503020204020204" pitchFamily="34" charset="-122"/>
              </a:rPr>
              <a:t>：浓度、流量波动大</a:t>
            </a:r>
            <a:r>
              <a:rPr kumimoji="1" lang="zh-CN" altLang="en-US" sz="1600" dirty="0">
                <a:latin typeface="Microsoft YaHei" panose="020B0503020204020204" pitchFamily="34" charset="-122"/>
                <a:ea typeface="Microsoft YaHei" panose="020B0503020204020204" pitchFamily="34" charset="-122"/>
              </a:rPr>
              <a:t>，物料添加量设定值需要频繁调节</a:t>
            </a:r>
            <a:r>
              <a:rPr kumimoji="1" lang="en-US" altLang="zh-CN" sz="1600" dirty="0">
                <a:latin typeface="Microsoft YaHei" panose="020B0503020204020204" pitchFamily="34" charset="-122"/>
                <a:ea typeface="Microsoft YaHei" panose="020B0503020204020204" pitchFamily="34" charset="-122"/>
              </a:rPr>
              <a:t>		</a:t>
            </a: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动作响应慢：螺旋给料器、泵机</a:t>
            </a:r>
            <a:r>
              <a:rPr kumimoji="1" lang="zh-CN" altLang="en-US" sz="1600" b="1" dirty="0">
                <a:solidFill>
                  <a:srgbClr val="C00000"/>
                </a:solidFill>
                <a:latin typeface="Microsoft YaHei" panose="020B0503020204020204" pitchFamily="34" charset="-122"/>
                <a:ea typeface="Microsoft YaHei" panose="020B0503020204020204" pitchFamily="34" charset="-122"/>
              </a:rPr>
              <a:t>调节响应慢</a:t>
            </a:r>
            <a:r>
              <a:rPr kumimoji="1" lang="zh-CN" altLang="en-US" sz="1600" dirty="0">
                <a:latin typeface="Microsoft YaHei" panose="020B0503020204020204" pitchFamily="34" charset="-122"/>
                <a:ea typeface="Microsoft YaHei" panose="020B0503020204020204" pitchFamily="34" charset="-122"/>
              </a:rPr>
              <a:t>，修改设定值后达到稳态所需时间长</a:t>
            </a:r>
          </a:p>
        </p:txBody>
      </p:sp>
    </p:spTree>
    <p:extLst>
      <p:ext uri="{BB962C8B-B14F-4D97-AF65-F5344CB8AC3E}">
        <p14:creationId xmlns:p14="http://schemas.microsoft.com/office/powerpoint/2010/main" val="345371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3.7</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监测数据矫正</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文本框 11">
            <a:extLst>
              <a:ext uri="{FF2B5EF4-FFF2-40B4-BE49-F238E27FC236}">
                <a16:creationId xmlns:a16="http://schemas.microsoft.com/office/drawing/2014/main" id="{EA6F36B0-7A23-C64A-8CF0-2B02599FB0B0}"/>
              </a:ext>
            </a:extLst>
          </p:cNvPr>
          <p:cNvSpPr txBox="1"/>
          <p:nvPr/>
        </p:nvSpPr>
        <p:spPr>
          <a:xfrm>
            <a:off x="-125431" y="1210002"/>
            <a:ext cx="8315325" cy="646331"/>
          </a:xfrm>
          <a:prstGeom prst="rect">
            <a:avLst/>
          </a:prstGeom>
          <a:noFill/>
        </p:spPr>
        <p:txBody>
          <a:bodyPr wrap="square" rtlCol="0">
            <a:spAutoFit/>
          </a:bodyPr>
          <a:lstStyle/>
          <a:p>
            <a:pPr lvl="2"/>
            <a:r>
              <a:rPr kumimoji="1" lang="zh-CN" altLang="en-US" b="1" dirty="0">
                <a:latin typeface="Microsoft YaHei" panose="020B0503020204020204" pitchFamily="34" charset="-122"/>
                <a:ea typeface="Microsoft YaHei" panose="020B0503020204020204" pitchFamily="34" charset="-122"/>
              </a:rPr>
              <a:t>目的：</a:t>
            </a:r>
            <a:r>
              <a:rPr kumimoji="1" lang="zh-CN" altLang="en-US" dirty="0">
                <a:latin typeface="Microsoft YaHei" panose="020B0503020204020204" pitchFamily="34" charset="-122"/>
                <a:ea typeface="Microsoft YaHei" panose="020B0503020204020204" pitchFamily="34" charset="-122"/>
              </a:rPr>
              <a:t>利用监测项之间的</a:t>
            </a:r>
            <a:r>
              <a:rPr kumimoji="1" lang="zh-CN" altLang="en-US" b="1" dirty="0">
                <a:latin typeface="Microsoft YaHei" panose="020B0503020204020204" pitchFamily="34" charset="-122"/>
                <a:ea typeface="Microsoft YaHei" panose="020B0503020204020204" pitchFamily="34" charset="-122"/>
              </a:rPr>
              <a:t>信息相关性</a:t>
            </a:r>
            <a:r>
              <a:rPr kumimoji="1" lang="zh-CN" altLang="en-US" dirty="0">
                <a:latin typeface="Microsoft YaHei" panose="020B0503020204020204" pitchFamily="34" charset="-122"/>
                <a:ea typeface="Microsoft YaHei" panose="020B0503020204020204" pitchFamily="34" charset="-122"/>
              </a:rPr>
              <a:t>，分析仪表工作状态、并</a:t>
            </a:r>
            <a:r>
              <a:rPr kumimoji="1" lang="zh-CN" altLang="en-US" b="1" dirty="0">
                <a:latin typeface="Microsoft YaHei" panose="020B0503020204020204" pitchFamily="34" charset="-122"/>
                <a:ea typeface="Microsoft YaHei" panose="020B0503020204020204" pitchFamily="34" charset="-122"/>
              </a:rPr>
              <a:t>修正监测误差</a:t>
            </a:r>
            <a:endParaRPr kumimoji="1" lang="zh-CN" altLang="zh-CN" b="1" dirty="0">
              <a:latin typeface="Microsoft YaHei" panose="020B0503020204020204" pitchFamily="34" charset="-122"/>
              <a:ea typeface="Microsoft YaHei" panose="020B0503020204020204" pitchFamily="34" charset="-122"/>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 name="组合 1">
            <a:extLst>
              <a:ext uri="{FF2B5EF4-FFF2-40B4-BE49-F238E27FC236}">
                <a16:creationId xmlns:a16="http://schemas.microsoft.com/office/drawing/2014/main" id="{EB9395FF-7781-964A-AFFF-C2F74E6FF727}"/>
              </a:ext>
            </a:extLst>
          </p:cNvPr>
          <p:cNvGrpSpPr/>
          <p:nvPr/>
        </p:nvGrpSpPr>
        <p:grpSpPr>
          <a:xfrm>
            <a:off x="711396" y="1687302"/>
            <a:ext cx="7843657" cy="4046256"/>
            <a:chOff x="711396" y="1687302"/>
            <a:chExt cx="7843657" cy="4046256"/>
          </a:xfrm>
        </p:grpSpPr>
        <p:grpSp>
          <p:nvGrpSpPr>
            <p:cNvPr id="58" name="组合 57">
              <a:extLst>
                <a:ext uri="{FF2B5EF4-FFF2-40B4-BE49-F238E27FC236}">
                  <a16:creationId xmlns:a16="http://schemas.microsoft.com/office/drawing/2014/main" id="{509EDA8B-77B5-FD44-83B7-5E6428080869}"/>
                </a:ext>
              </a:extLst>
            </p:cNvPr>
            <p:cNvGrpSpPr/>
            <p:nvPr/>
          </p:nvGrpSpPr>
          <p:grpSpPr>
            <a:xfrm>
              <a:off x="1635999" y="1687302"/>
              <a:ext cx="5495028" cy="2611503"/>
              <a:chOff x="1316822" y="1989224"/>
              <a:chExt cx="5495028" cy="2611503"/>
            </a:xfrm>
          </p:grpSpPr>
          <p:sp>
            <p:nvSpPr>
              <p:cNvPr id="3" name="椭圆 2">
                <a:extLst>
                  <a:ext uri="{FF2B5EF4-FFF2-40B4-BE49-F238E27FC236}">
                    <a16:creationId xmlns:a16="http://schemas.microsoft.com/office/drawing/2014/main" id="{6602899B-4730-E743-813F-00B6CF9E5152}"/>
                  </a:ext>
                </a:extLst>
              </p:cNvPr>
              <p:cNvSpPr/>
              <p:nvPr/>
            </p:nvSpPr>
            <p:spPr>
              <a:xfrm>
                <a:off x="1316822" y="2701359"/>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监测值</a:t>
                </a:r>
              </a:p>
            </p:txBody>
          </p:sp>
          <p:sp>
            <p:nvSpPr>
              <p:cNvPr id="18" name="椭圆 17">
                <a:extLst>
                  <a:ext uri="{FF2B5EF4-FFF2-40B4-BE49-F238E27FC236}">
                    <a16:creationId xmlns:a16="http://schemas.microsoft.com/office/drawing/2014/main" id="{676D4067-D142-4A47-88BF-BF6F91FC8C2B}"/>
                  </a:ext>
                </a:extLst>
              </p:cNvPr>
              <p:cNvSpPr/>
              <p:nvPr/>
            </p:nvSpPr>
            <p:spPr>
              <a:xfrm>
                <a:off x="5897450" y="36863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B</a:t>
                </a:r>
                <a:r>
                  <a:rPr kumimoji="1" lang="zh-CN" altLang="en-US" dirty="0">
                    <a:latin typeface="Microsoft YaHei" panose="020B0503020204020204" pitchFamily="34" charset="-122"/>
                    <a:ea typeface="Microsoft YaHei" panose="020B0503020204020204" pitchFamily="34" charset="-122"/>
                  </a:rPr>
                  <a:t>监测值</a:t>
                </a:r>
              </a:p>
            </p:txBody>
          </p:sp>
          <p:sp>
            <p:nvSpPr>
              <p:cNvPr id="19" name="椭圆 18">
                <a:extLst>
                  <a:ext uri="{FF2B5EF4-FFF2-40B4-BE49-F238E27FC236}">
                    <a16:creationId xmlns:a16="http://schemas.microsoft.com/office/drawing/2014/main" id="{8747C207-C287-1449-839B-574D7D398943}"/>
                  </a:ext>
                </a:extLst>
              </p:cNvPr>
              <p:cNvSpPr/>
              <p:nvPr/>
            </p:nvSpPr>
            <p:spPr>
              <a:xfrm>
                <a:off x="5897450" y="198922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C</a:t>
                </a:r>
                <a:r>
                  <a:rPr kumimoji="1" lang="zh-CN" altLang="en-US" dirty="0">
                    <a:latin typeface="Microsoft YaHei" panose="020B0503020204020204" pitchFamily="34" charset="-122"/>
                    <a:ea typeface="Microsoft YaHei" panose="020B0503020204020204" pitchFamily="34" charset="-122"/>
                  </a:rPr>
                  <a:t>监测值</a:t>
                </a:r>
              </a:p>
            </p:txBody>
          </p:sp>
          <p:cxnSp>
            <p:nvCxnSpPr>
              <p:cNvPr id="20" name="直线箭头连接符 19">
                <a:extLst>
                  <a:ext uri="{FF2B5EF4-FFF2-40B4-BE49-F238E27FC236}">
                    <a16:creationId xmlns:a16="http://schemas.microsoft.com/office/drawing/2014/main" id="{2023BB41-1C9C-D14C-89C3-BE654DFFA58B}"/>
                  </a:ext>
                </a:extLst>
              </p:cNvPr>
              <p:cNvCxnSpPr>
                <a:cxnSpLocks/>
                <a:stCxn id="19" idx="2"/>
                <a:endCxn id="21" idx="6"/>
              </p:cNvCxnSpPr>
              <p:nvPr/>
            </p:nvCxnSpPr>
            <p:spPr>
              <a:xfrm flipH="1">
                <a:off x="5123055" y="2446424"/>
                <a:ext cx="774395" cy="83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CBB1CE5-E7D2-2B47-A084-47C3752D925E}"/>
                  </a:ext>
                </a:extLst>
              </p:cNvPr>
              <p:cNvSpPr/>
              <p:nvPr/>
            </p:nvSpPr>
            <p:spPr>
              <a:xfrm>
                <a:off x="3956506" y="2701263"/>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理论分布</a:t>
                </a:r>
              </a:p>
            </p:txBody>
          </p:sp>
          <p:cxnSp>
            <p:nvCxnSpPr>
              <p:cNvPr id="23" name="直线箭头连接符 22">
                <a:extLst>
                  <a:ext uri="{FF2B5EF4-FFF2-40B4-BE49-F238E27FC236}">
                    <a16:creationId xmlns:a16="http://schemas.microsoft.com/office/drawing/2014/main" id="{399365A7-514D-1647-8F3C-1918C3EF736B}"/>
                  </a:ext>
                </a:extLst>
              </p:cNvPr>
              <p:cNvCxnSpPr>
                <a:cxnSpLocks/>
                <a:stCxn id="18" idx="2"/>
                <a:endCxn id="21" idx="6"/>
              </p:cNvCxnSpPr>
              <p:nvPr/>
            </p:nvCxnSpPr>
            <p:spPr>
              <a:xfrm flipH="1" flipV="1">
                <a:off x="5123055" y="3284538"/>
                <a:ext cx="774395" cy="85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86B73CE-308A-9B44-98B3-0C916A2C52A7}"/>
                      </a:ext>
                    </a:extLst>
                  </p:cNvPr>
                  <p:cNvSpPr/>
                  <p:nvPr/>
                </p:nvSpPr>
                <p:spPr>
                  <a:xfrm>
                    <a:off x="3901369" y="3907558"/>
                    <a:ext cx="1292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 altLang="zh-CN" i="1">
                              <a:latin typeface="Cambria Math" panose="02040503050406030204" pitchFamily="18" charset="0"/>
                            </a:rPr>
                            <m:t>𝐴</m:t>
                          </m:r>
                          <m:r>
                            <a:rPr kumimoji="1" lang="en"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1" name="矩形 30">
                    <a:extLst>
                      <a:ext uri="{FF2B5EF4-FFF2-40B4-BE49-F238E27FC236}">
                        <a16:creationId xmlns:a16="http://schemas.microsoft.com/office/drawing/2014/main" id="{F86B73CE-308A-9B44-98B3-0C916A2C52A7}"/>
                      </a:ext>
                    </a:extLst>
                  </p:cNvPr>
                  <p:cNvSpPr>
                    <a:spLocks noRot="1" noChangeAspect="1" noMove="1" noResize="1" noEditPoints="1" noAdjustHandles="1" noChangeArrowheads="1" noChangeShapeType="1" noTextEdit="1"/>
                  </p:cNvSpPr>
                  <p:nvPr/>
                </p:nvSpPr>
                <p:spPr>
                  <a:xfrm>
                    <a:off x="3901369" y="3907558"/>
                    <a:ext cx="1292854" cy="369332"/>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05934B9-BE11-7B40-AD1E-2BD1E4719C5F}"/>
                      </a:ext>
                    </a:extLst>
                  </p:cNvPr>
                  <p:cNvSpPr/>
                  <p:nvPr/>
                </p:nvSpPr>
                <p:spPr>
                  <a:xfrm>
                    <a:off x="1840447" y="3907558"/>
                    <a:ext cx="3874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2" name="矩形 31">
                    <a:extLst>
                      <a:ext uri="{FF2B5EF4-FFF2-40B4-BE49-F238E27FC236}">
                        <a16:creationId xmlns:a16="http://schemas.microsoft.com/office/drawing/2014/main" id="{A05934B9-BE11-7B40-AD1E-2BD1E4719C5F}"/>
                      </a:ext>
                    </a:extLst>
                  </p:cNvPr>
                  <p:cNvSpPr>
                    <a:spLocks noRot="1" noChangeAspect="1" noMove="1" noResize="1" noEditPoints="1" noAdjustHandles="1" noChangeArrowheads="1" noChangeShapeType="1" noTextEdit="1"/>
                  </p:cNvSpPr>
                  <p:nvPr/>
                </p:nvSpPr>
                <p:spPr>
                  <a:xfrm>
                    <a:off x="1840447" y="3907558"/>
                    <a:ext cx="387477" cy="369332"/>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57C853EF-CB39-3D4F-BDD9-80A7C9FFEE78}"/>
                  </a:ext>
                </a:extLst>
              </p:cNvPr>
              <p:cNvSpPr txBox="1"/>
              <p:nvPr/>
            </p:nvSpPr>
            <p:spPr>
              <a:xfrm>
                <a:off x="5433813" y="2487195"/>
                <a:ext cx="534805" cy="1477328"/>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卡尔曼滤波</a:t>
                </a:r>
              </a:p>
            </p:txBody>
          </p:sp>
          <p:cxnSp>
            <p:nvCxnSpPr>
              <p:cNvPr id="35" name="直线箭头连接符 34">
                <a:extLst>
                  <a:ext uri="{FF2B5EF4-FFF2-40B4-BE49-F238E27FC236}">
                    <a16:creationId xmlns:a16="http://schemas.microsoft.com/office/drawing/2014/main" id="{9472375D-FB21-244B-A203-F5700D070091}"/>
                  </a:ext>
                </a:extLst>
              </p:cNvPr>
              <p:cNvCxnSpPr>
                <a:cxnSpLocks/>
                <a:stCxn id="21" idx="2"/>
                <a:endCxn id="3" idx="6"/>
              </p:cNvCxnSpPr>
              <p:nvPr/>
            </p:nvCxnSpPr>
            <p:spPr>
              <a:xfrm flipH="1">
                <a:off x="2483371" y="3284538"/>
                <a:ext cx="1473135" cy="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D163D1A-B517-D642-8753-72ABDAC23FFF}"/>
                  </a:ext>
                </a:extLst>
              </p:cNvPr>
              <p:cNvSpPr txBox="1"/>
              <p:nvPr/>
            </p:nvSpPr>
            <p:spPr>
              <a:xfrm>
                <a:off x="2988918" y="2877328"/>
                <a:ext cx="931653" cy="37819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校验</a:t>
                </a:r>
              </a:p>
            </p:txBody>
          </p:sp>
        </p:grpSp>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69016367-C731-FC4F-B1DB-D0C8516D71C7}"/>
                    </a:ext>
                  </a:extLst>
                </p:cNvPr>
                <p:cNvSpPr txBox="1"/>
                <p:nvPr/>
              </p:nvSpPr>
              <p:spPr>
                <a:xfrm>
                  <a:off x="2713692" y="4428518"/>
                  <a:ext cx="15083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𝑎</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p:sp>
              <p:nvSpPr>
                <p:cNvPr id="42" name="文本框 41">
                  <a:extLst>
                    <a:ext uri="{FF2B5EF4-FFF2-40B4-BE49-F238E27FC236}">
                      <a16:creationId xmlns:a16="http://schemas.microsoft.com/office/drawing/2014/main" id="{69016367-C731-FC4F-B1DB-D0C8516D71C7}"/>
                    </a:ext>
                  </a:extLst>
                </p:cNvPr>
                <p:cNvSpPr txBox="1">
                  <a:spLocks noRot="1" noChangeAspect="1" noMove="1" noResize="1" noEditPoints="1" noAdjustHandles="1" noChangeArrowheads="1" noChangeShapeType="1" noTextEdit="1"/>
                </p:cNvSpPr>
                <p:nvPr/>
              </p:nvSpPr>
              <p:spPr>
                <a:xfrm>
                  <a:off x="2713692" y="4428518"/>
                  <a:ext cx="1508362" cy="276999"/>
                </a:xfrm>
                <a:prstGeom prst="rect">
                  <a:avLst/>
                </a:prstGeom>
                <a:blipFill>
                  <a:blip r:embed="rId5"/>
                  <a:stretch>
                    <a:fillRect l="-2521" r="-840" b="-30435"/>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1565D272-306B-A743-A22B-5CF389008148}"/>
                </a:ext>
              </a:extLst>
            </p:cNvPr>
            <p:cNvSpPr/>
            <p:nvPr/>
          </p:nvSpPr>
          <p:spPr>
            <a:xfrm>
              <a:off x="4212822" y="4492870"/>
              <a:ext cx="1325691" cy="1341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807421EA-2158-3F40-A32F-42B27F162FF4}"/>
                </a:ext>
              </a:extLst>
            </p:cNvPr>
            <p:cNvSpPr/>
            <p:nvPr/>
          </p:nvSpPr>
          <p:spPr>
            <a:xfrm>
              <a:off x="5538513" y="4492870"/>
              <a:ext cx="1325691" cy="1341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A78CF8E3-1CAD-0148-A9E7-9D46C83DFDDC}"/>
                </a:ext>
              </a:extLst>
            </p:cNvPr>
            <p:cNvSpPr/>
            <p:nvPr/>
          </p:nvSpPr>
          <p:spPr>
            <a:xfrm>
              <a:off x="6864204" y="4492870"/>
              <a:ext cx="1325691" cy="1341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3770B890-E17F-9848-9865-5CF350BB2065}"/>
                    </a:ext>
                  </a:extLst>
                </p:cNvPr>
                <p:cNvSpPr/>
                <p:nvPr/>
              </p:nvSpPr>
              <p:spPr>
                <a:xfrm>
                  <a:off x="4035518" y="4688072"/>
                  <a:ext cx="381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zh-CN" altLang="en-US" dirty="0">
                    <a:latin typeface="Microsoft YaHei" panose="020B0503020204020204" pitchFamily="34" charset="-122"/>
                    <a:ea typeface="Microsoft YaHei" panose="020B0503020204020204" pitchFamily="34" charset="-122"/>
                  </a:endParaRPr>
                </a:p>
              </p:txBody>
            </p:sp>
          </mc:Choice>
          <mc:Fallback>
            <p:sp>
              <p:nvSpPr>
                <p:cNvPr id="49" name="矩形 48">
                  <a:extLst>
                    <a:ext uri="{FF2B5EF4-FFF2-40B4-BE49-F238E27FC236}">
                      <a16:creationId xmlns:a16="http://schemas.microsoft.com/office/drawing/2014/main" id="{3770B890-E17F-9848-9865-5CF350BB2065}"/>
                    </a:ext>
                  </a:extLst>
                </p:cNvPr>
                <p:cNvSpPr>
                  <a:spLocks noRot="1" noChangeAspect="1" noMove="1" noResize="1" noEditPoints="1" noAdjustHandles="1" noChangeArrowheads="1" noChangeShapeType="1" noTextEdit="1"/>
                </p:cNvSpPr>
                <p:nvPr/>
              </p:nvSpPr>
              <p:spPr>
                <a:xfrm>
                  <a:off x="4035518" y="4688072"/>
                  <a:ext cx="38183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矩形 50">
                  <a:extLst>
                    <a:ext uri="{FF2B5EF4-FFF2-40B4-BE49-F238E27FC236}">
                      <a16:creationId xmlns:a16="http://schemas.microsoft.com/office/drawing/2014/main" id="{B70E1E9F-A76D-6B4B-9472-05EFDFB1DB38}"/>
                    </a:ext>
                  </a:extLst>
                </p:cNvPr>
                <p:cNvSpPr/>
                <p:nvPr/>
              </p:nvSpPr>
              <p:spPr>
                <a:xfrm>
                  <a:off x="5292048" y="4699324"/>
                  <a:ext cx="4000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𝛽</m:t>
                        </m:r>
                      </m:oMath>
                    </m:oMathPara>
                  </a14:m>
                  <a:endParaRPr lang="zh-CN" altLang="en-US" dirty="0">
                    <a:latin typeface="Microsoft YaHei" panose="020B0503020204020204" pitchFamily="34" charset="-122"/>
                    <a:ea typeface="Microsoft YaHei" panose="020B0503020204020204" pitchFamily="34" charset="-122"/>
                  </a:endParaRPr>
                </a:p>
              </p:txBody>
            </p:sp>
          </mc:Choice>
          <mc:Fallback>
            <p:sp>
              <p:nvSpPr>
                <p:cNvPr id="51" name="矩形 50">
                  <a:extLst>
                    <a:ext uri="{FF2B5EF4-FFF2-40B4-BE49-F238E27FC236}">
                      <a16:creationId xmlns:a16="http://schemas.microsoft.com/office/drawing/2014/main" id="{B70E1E9F-A76D-6B4B-9472-05EFDFB1DB38}"/>
                    </a:ext>
                  </a:extLst>
                </p:cNvPr>
                <p:cNvSpPr>
                  <a:spLocks noRot="1" noChangeAspect="1" noMove="1" noResize="1" noEditPoints="1" noAdjustHandles="1" noChangeArrowheads="1" noChangeShapeType="1" noTextEdit="1"/>
                </p:cNvSpPr>
                <p:nvPr/>
              </p:nvSpPr>
              <p:spPr>
                <a:xfrm>
                  <a:off x="5292048" y="4699324"/>
                  <a:ext cx="400045"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矩形 51">
                  <a:extLst>
                    <a:ext uri="{FF2B5EF4-FFF2-40B4-BE49-F238E27FC236}">
                      <a16:creationId xmlns:a16="http://schemas.microsoft.com/office/drawing/2014/main" id="{1341F2A1-A306-1147-9B42-99B072D3F385}"/>
                    </a:ext>
                  </a:extLst>
                </p:cNvPr>
                <p:cNvSpPr/>
                <p:nvPr/>
              </p:nvSpPr>
              <p:spPr>
                <a:xfrm>
                  <a:off x="6672196" y="4694486"/>
                  <a:ext cx="3816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𝛾</m:t>
                        </m:r>
                      </m:oMath>
                    </m:oMathPara>
                  </a14:m>
                  <a:endParaRPr lang="zh-CN" altLang="en-US" dirty="0">
                    <a:latin typeface="Microsoft YaHei" panose="020B0503020204020204" pitchFamily="34" charset="-122"/>
                    <a:ea typeface="Microsoft YaHei" panose="020B0503020204020204" pitchFamily="34" charset="-122"/>
                  </a:endParaRPr>
                </a:p>
              </p:txBody>
            </p:sp>
          </mc:Choice>
          <mc:Fallback>
            <p:sp>
              <p:nvSpPr>
                <p:cNvPr id="52" name="矩形 51">
                  <a:extLst>
                    <a:ext uri="{FF2B5EF4-FFF2-40B4-BE49-F238E27FC236}">
                      <a16:creationId xmlns:a16="http://schemas.microsoft.com/office/drawing/2014/main" id="{1341F2A1-A306-1147-9B42-99B072D3F385}"/>
                    </a:ext>
                  </a:extLst>
                </p:cNvPr>
                <p:cNvSpPr>
                  <a:spLocks noRot="1" noChangeAspect="1" noMove="1" noResize="1" noEditPoints="1" noAdjustHandles="1" noChangeArrowheads="1" noChangeShapeType="1" noTextEdit="1"/>
                </p:cNvSpPr>
                <p:nvPr/>
              </p:nvSpPr>
              <p:spPr>
                <a:xfrm>
                  <a:off x="6672196" y="4694486"/>
                  <a:ext cx="381643" cy="369332"/>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矩形 52">
                  <a:extLst>
                    <a:ext uri="{FF2B5EF4-FFF2-40B4-BE49-F238E27FC236}">
                      <a16:creationId xmlns:a16="http://schemas.microsoft.com/office/drawing/2014/main" id="{E1817DDA-8B85-E944-9D95-3393644EBB85}"/>
                    </a:ext>
                  </a:extLst>
                </p:cNvPr>
                <p:cNvSpPr/>
                <p:nvPr/>
              </p:nvSpPr>
              <p:spPr>
                <a:xfrm>
                  <a:off x="8033942" y="4694486"/>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p:sp>
              <p:nvSpPr>
                <p:cNvPr id="53" name="矩形 52">
                  <a:extLst>
                    <a:ext uri="{FF2B5EF4-FFF2-40B4-BE49-F238E27FC236}">
                      <a16:creationId xmlns:a16="http://schemas.microsoft.com/office/drawing/2014/main" id="{E1817DDA-8B85-E944-9D95-3393644EBB85}"/>
                    </a:ext>
                  </a:extLst>
                </p:cNvPr>
                <p:cNvSpPr>
                  <a:spLocks noRot="1" noChangeAspect="1" noMove="1" noResize="1" noEditPoints="1" noAdjustHandles="1" noChangeArrowheads="1" noChangeShapeType="1" noTextEdit="1"/>
                </p:cNvSpPr>
                <p:nvPr/>
              </p:nvSpPr>
              <p:spPr>
                <a:xfrm>
                  <a:off x="8033942" y="4694486"/>
                  <a:ext cx="44916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7CD6037B-D1B8-0A46-8E75-3F3DA92FBB6F}"/>
                    </a:ext>
                  </a:extLst>
                </p:cNvPr>
                <p:cNvSpPr txBox="1"/>
                <p:nvPr/>
              </p:nvSpPr>
              <p:spPr>
                <a:xfrm>
                  <a:off x="711396" y="4370126"/>
                  <a:ext cx="227543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监测值</a:t>
                  </a:r>
                  <a14:m>
                    <m:oMath xmlns:m="http://schemas.openxmlformats.org/officeDocument/2006/math">
                      <m:r>
                        <a:rPr kumimoji="1" lang="en-US" altLang="zh-CN" b="1" i="1">
                          <a:latin typeface="Cambria Math" panose="02040503050406030204" pitchFamily="18" charset="0"/>
                        </a:rPr>
                        <m:t>𝐚</m:t>
                      </m:r>
                    </m:oMath>
                  </a14:m>
                  <a:r>
                    <a:rPr kumimoji="1" lang="zh-CN" altLang="en-US" b="1" dirty="0">
                      <a:latin typeface="Microsoft YaHei" panose="020B0503020204020204" pitchFamily="34" charset="-122"/>
                      <a:ea typeface="Microsoft YaHei" panose="020B0503020204020204" pitchFamily="34" charset="-122"/>
                    </a:rPr>
                    <a:t>的正确性</a:t>
                  </a:r>
                  <a:r>
                    <a:rPr kumimoji="1" lang="zh-CN" altLang="en-US" dirty="0">
                      <a:latin typeface="Microsoft YaHei" panose="020B0503020204020204" pitchFamily="34" charset="-122"/>
                      <a:ea typeface="Microsoft YaHei" panose="020B0503020204020204" pitchFamily="34" charset="-122"/>
                    </a:rPr>
                    <a:t>：</a:t>
                  </a:r>
                </a:p>
              </p:txBody>
            </p:sp>
          </mc:Choice>
          <mc:Fallback>
            <p:sp>
              <p:nvSpPr>
                <p:cNvPr id="54" name="文本框 53">
                  <a:extLst>
                    <a:ext uri="{FF2B5EF4-FFF2-40B4-BE49-F238E27FC236}">
                      <a16:creationId xmlns:a16="http://schemas.microsoft.com/office/drawing/2014/main" id="{7CD6037B-D1B8-0A46-8E75-3F3DA92FBB6F}"/>
                    </a:ext>
                  </a:extLst>
                </p:cNvPr>
                <p:cNvSpPr txBox="1">
                  <a:spLocks noRot="1" noChangeAspect="1" noMove="1" noResize="1" noEditPoints="1" noAdjustHandles="1" noChangeArrowheads="1" noChangeShapeType="1" noTextEdit="1"/>
                </p:cNvSpPr>
                <p:nvPr/>
              </p:nvSpPr>
              <p:spPr>
                <a:xfrm>
                  <a:off x="711396" y="4370126"/>
                  <a:ext cx="2275430" cy="369332"/>
                </a:xfrm>
                <a:prstGeom prst="rect">
                  <a:avLst/>
                </a:prstGeom>
                <a:blipFill>
                  <a:blip r:embed="rId10"/>
                  <a:stretch>
                    <a:fillRect l="-2222" t="-6667" b="-2333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0C579E8-0418-0943-9043-41744CA9C5DC}"/>
                </a:ext>
              </a:extLst>
            </p:cNvPr>
            <p:cNvSpPr txBox="1"/>
            <p:nvPr/>
          </p:nvSpPr>
          <p:spPr>
            <a:xfrm>
              <a:off x="4142333" y="4809731"/>
              <a:ext cx="1396178"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舍弃</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说明仪表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已经损坏</a:t>
              </a:r>
            </a:p>
          </p:txBody>
        </p:sp>
        <mc:AlternateContent xmlns:mc="http://schemas.openxmlformats.org/markup-compatibility/2006">
          <mc:Choice xmlns:a14="http://schemas.microsoft.com/office/drawing/2010/main" Requires="a14">
            <p:sp>
              <p:nvSpPr>
                <p:cNvPr id="56" name="文本框 55">
                  <a:extLst>
                    <a:ext uri="{FF2B5EF4-FFF2-40B4-BE49-F238E27FC236}">
                      <a16:creationId xmlns:a16="http://schemas.microsoft.com/office/drawing/2014/main" id="{D58256E5-42C3-754F-8264-54A2C92E1636}"/>
                    </a:ext>
                  </a:extLst>
                </p:cNvPr>
                <p:cNvSpPr txBox="1"/>
                <p:nvPr/>
              </p:nvSpPr>
              <p:spPr>
                <a:xfrm>
                  <a:off x="5373860" y="4810228"/>
                  <a:ext cx="1807461"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矫正</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mc:Choice>
          <mc:Fallback>
            <p:sp>
              <p:nvSpPr>
                <p:cNvPr id="56" name="文本框 55">
                  <a:extLst>
                    <a:ext uri="{FF2B5EF4-FFF2-40B4-BE49-F238E27FC236}">
                      <a16:creationId xmlns:a16="http://schemas.microsoft.com/office/drawing/2014/main" id="{D58256E5-42C3-754F-8264-54A2C92E1636}"/>
                    </a:ext>
                  </a:extLst>
                </p:cNvPr>
                <p:cNvSpPr txBox="1">
                  <a:spLocks noRot="1" noChangeAspect="1" noMove="1" noResize="1" noEditPoints="1" noAdjustHandles="1" noChangeArrowheads="1" noChangeShapeType="1" noTextEdit="1"/>
                </p:cNvSpPr>
                <p:nvPr/>
              </p:nvSpPr>
              <p:spPr>
                <a:xfrm>
                  <a:off x="5373860" y="4810228"/>
                  <a:ext cx="1807461" cy="923330"/>
                </a:xfrm>
                <a:prstGeom prst="rect">
                  <a:avLst/>
                </a:prstGeom>
                <a:blipFill>
                  <a:blip r:embed="rId11"/>
                  <a:stretch>
                    <a:fillRect t="-2740"/>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FC1FA677-7ABD-164F-8790-3B17AEACFC60}"/>
                </a:ext>
              </a:extLst>
            </p:cNvPr>
            <p:cNvSpPr txBox="1"/>
            <p:nvPr/>
          </p:nvSpPr>
          <p:spPr>
            <a:xfrm>
              <a:off x="6747592" y="4809733"/>
              <a:ext cx="1807461" cy="646331"/>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监测正常</a:t>
              </a:r>
              <a:endParaRPr kumimoji="1" lang="en-US" altLang="zh-CN"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p:grpSp>
      <p:sp>
        <p:nvSpPr>
          <p:cNvPr id="4" name="文本框 3">
            <a:extLst>
              <a:ext uri="{FF2B5EF4-FFF2-40B4-BE49-F238E27FC236}">
                <a16:creationId xmlns:a16="http://schemas.microsoft.com/office/drawing/2014/main" id="{C7D604F1-302A-D14B-B0E2-AE697B70ACC3}"/>
              </a:ext>
            </a:extLst>
          </p:cNvPr>
          <p:cNvSpPr txBox="1"/>
          <p:nvPr/>
        </p:nvSpPr>
        <p:spPr>
          <a:xfrm>
            <a:off x="753028" y="5884613"/>
            <a:ext cx="7802025"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水泥微粉秤</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螺旋给料机的转速频率</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泥层高度计</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泥层压力计、底流浓度</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564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3.8</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数据对接情况</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文本框 33">
            <a:extLst>
              <a:ext uri="{FF2B5EF4-FFF2-40B4-BE49-F238E27FC236}">
                <a16:creationId xmlns:a16="http://schemas.microsoft.com/office/drawing/2014/main" id="{09A9A5E8-D44B-4F46-BB6D-5DE31FE0D9D0}"/>
              </a:ext>
            </a:extLst>
          </p:cNvPr>
          <p:cNvSpPr txBox="1"/>
          <p:nvPr/>
        </p:nvSpPr>
        <p:spPr>
          <a:xfrm>
            <a:off x="265248" y="1490008"/>
            <a:ext cx="4306752" cy="1477328"/>
          </a:xfrm>
          <a:prstGeom prst="rect">
            <a:avLst/>
          </a:prstGeom>
          <a:noFill/>
        </p:spPr>
        <p:txBody>
          <a:bodyPr wrap="square" rtlCol="0" anchor="t">
            <a:spAutoFit/>
          </a:bodyPr>
          <a:lstStyle/>
          <a:p>
            <a:pPr>
              <a:lnSpc>
                <a:spcPct val="100000"/>
              </a:lnSpc>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已经完成对</a:t>
            </a:r>
            <a:r>
              <a:rPr lang="zh-CN" altLang="en-US"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美卓</a:t>
            </a:r>
            <a:r>
              <a:rPr lang="en-US" altLang="zh-CN"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OPC Server</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数据的读取</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a:lnSpc>
                <a:spcPct val="100000"/>
              </a:lnSpc>
            </a:pP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基于</a:t>
            </a:r>
            <a:r>
              <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OPC DA</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协议规范</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en-US" altLang="zh-CN" spc="-1" dirty="0" err="1">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OpenOPC</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开发包</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已开发数据读取桌面端软件</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pic>
        <p:nvPicPr>
          <p:cNvPr id="36" name="图片 35">
            <a:extLst>
              <a:ext uri="{FF2B5EF4-FFF2-40B4-BE49-F238E27FC236}">
                <a16:creationId xmlns:a16="http://schemas.microsoft.com/office/drawing/2014/main" id="{4C795C85-23F9-4547-80AD-487BD7A6D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789" y="817661"/>
            <a:ext cx="4111791" cy="3016912"/>
          </a:xfrm>
          <a:prstGeom prst="rect">
            <a:avLst/>
          </a:prstGeom>
        </p:spPr>
      </p:pic>
      <p:pic>
        <p:nvPicPr>
          <p:cNvPr id="37" name="图片 36">
            <a:extLst>
              <a:ext uri="{FF2B5EF4-FFF2-40B4-BE49-F238E27FC236}">
                <a16:creationId xmlns:a16="http://schemas.microsoft.com/office/drawing/2014/main" id="{174AF043-2089-8749-A67E-0CA931E1CEE6}"/>
              </a:ext>
            </a:extLst>
          </p:cNvPr>
          <p:cNvPicPr>
            <a:picLocks noChangeAspect="1"/>
          </p:cNvPicPr>
          <p:nvPr/>
        </p:nvPicPr>
        <p:blipFill>
          <a:blip r:embed="rId4"/>
          <a:stretch>
            <a:fillRect/>
          </a:stretch>
        </p:blipFill>
        <p:spPr>
          <a:xfrm>
            <a:off x="368515" y="4397520"/>
            <a:ext cx="6409438" cy="2823631"/>
          </a:xfrm>
          <a:prstGeom prst="rect">
            <a:avLst/>
          </a:prstGeom>
        </p:spPr>
      </p:pic>
      <p:sp>
        <p:nvSpPr>
          <p:cNvPr id="2" name="矩形 1">
            <a:extLst>
              <a:ext uri="{FF2B5EF4-FFF2-40B4-BE49-F238E27FC236}">
                <a16:creationId xmlns:a16="http://schemas.microsoft.com/office/drawing/2014/main" id="{01DAC3CA-6C17-5F49-93DB-057C93877128}"/>
              </a:ext>
            </a:extLst>
          </p:cNvPr>
          <p:cNvSpPr/>
          <p:nvPr/>
        </p:nvSpPr>
        <p:spPr>
          <a:xfrm>
            <a:off x="6674686" y="4160519"/>
            <a:ext cx="2313671" cy="2339102"/>
          </a:xfrm>
          <a:prstGeom prst="rect">
            <a:avLst/>
          </a:prstGeom>
        </p:spPr>
        <p:txBody>
          <a:bodyPr wrap="square">
            <a:spAutoFit/>
          </a:bodyPr>
          <a:lstStyle/>
          <a:p>
            <a:pPr>
              <a:lnSpc>
                <a:spcPct val="100000"/>
              </a:lnSpc>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桌面端软件使用方法</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编辑配置文件</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configure.txt</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），设定数据采集标签</a:t>
            </a:r>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00000"/>
              </a:lnSpc>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数据保存方式</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：以</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json</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格式保存为文件到固定目录下</a:t>
            </a:r>
            <a:endParaRPr lang="en-US" altLang="zh-CN" sz="1600"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07313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5F0FBC0-4DE3-473F-A124-7A6DFFCF9713}"/>
              </a:ext>
            </a:extLst>
          </p:cNvPr>
          <p:cNvSpPr txBox="1">
            <a:spLocks noChangeArrowheads="1"/>
          </p:cNvSpPr>
          <p:nvPr/>
        </p:nvSpPr>
        <p:spPr bwMode="auto">
          <a:xfrm>
            <a:off x="461465" y="353717"/>
            <a:ext cx="3375555" cy="60016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37" fontAlgn="base">
              <a:spcBef>
                <a:spcPct val="0"/>
              </a:spcBef>
              <a:spcAft>
                <a:spcPct val="0"/>
              </a:spcAft>
            </a:pPr>
            <a:r>
              <a:rPr lang="zh-CN" altLang="en-US" sz="3200" b="1" dirty="0">
                <a:solidFill>
                  <a:srgbClr val="0B3EA2"/>
                </a:solidFill>
                <a:latin typeface="微软雅黑" panose="020B0503020204020204" pitchFamily="34" charset="-122"/>
                <a:ea typeface="微软雅黑" panose="020B0503020204020204" pitchFamily="34" charset="-122"/>
                <a:sym typeface="Calibri" panose="020F0502020204030204" pitchFamily="34" charset="0"/>
              </a:rPr>
              <a:t>汇报提纲</a:t>
            </a:r>
            <a:endParaRPr lang="en-US" altLang="zh-CN" sz="200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Calibri" panose="020F0502020204030204" pitchFamily="34" charset="0"/>
            </a:endParaRPr>
          </a:p>
        </p:txBody>
      </p:sp>
      <p:grpSp>
        <p:nvGrpSpPr>
          <p:cNvPr id="5" name="组合 4">
            <a:extLst>
              <a:ext uri="{FF2B5EF4-FFF2-40B4-BE49-F238E27FC236}">
                <a16:creationId xmlns:a16="http://schemas.microsoft.com/office/drawing/2014/main" id="{CBBDCCB0-E5CE-4A93-B3A5-48A3C110A7A8}"/>
              </a:ext>
            </a:extLst>
          </p:cNvPr>
          <p:cNvGrpSpPr/>
          <p:nvPr/>
        </p:nvGrpSpPr>
        <p:grpSpPr>
          <a:xfrm>
            <a:off x="570796" y="1010830"/>
            <a:ext cx="1908000" cy="896"/>
            <a:chOff x="649957" y="1345473"/>
            <a:chExt cx="3269651" cy="1194"/>
          </a:xfrm>
        </p:grpSpPr>
        <p:cxnSp>
          <p:nvCxnSpPr>
            <p:cNvPr id="6" name="直接连接符 5">
              <a:extLst>
                <a:ext uri="{FF2B5EF4-FFF2-40B4-BE49-F238E27FC236}">
                  <a16:creationId xmlns:a16="http://schemas.microsoft.com/office/drawing/2014/main" id="{B155D60A-3AF6-4B77-8235-4B91CB185A0A}"/>
                </a:ext>
              </a:extLst>
            </p:cNvPr>
            <p:cNvCxnSpPr/>
            <p:nvPr/>
          </p:nvCxnSpPr>
          <p:spPr>
            <a:xfrm flipV="1">
              <a:off x="649957" y="1345473"/>
              <a:ext cx="1029406" cy="1194"/>
            </a:xfrm>
            <a:prstGeom prst="line">
              <a:avLst/>
            </a:prstGeom>
            <a:ln w="38100">
              <a:solidFill>
                <a:srgbClr val="0D47BB"/>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8699816-7C3F-463D-ADC1-04967F0327C2}"/>
                </a:ext>
              </a:extLst>
            </p:cNvPr>
            <p:cNvCxnSpPr/>
            <p:nvPr/>
          </p:nvCxnSpPr>
          <p:spPr>
            <a:xfrm flipV="1">
              <a:off x="1471608" y="1345473"/>
              <a:ext cx="2448000" cy="1194"/>
            </a:xfrm>
            <a:prstGeom prst="line">
              <a:avLst/>
            </a:prstGeom>
            <a:ln w="3175">
              <a:solidFill>
                <a:srgbClr val="0D47BB"/>
              </a:solidFill>
            </a:ln>
          </p:spPr>
          <p:style>
            <a:lnRef idx="1">
              <a:schemeClr val="accent1"/>
            </a:lnRef>
            <a:fillRef idx="0">
              <a:schemeClr val="accent1"/>
            </a:fillRef>
            <a:effectRef idx="0">
              <a:schemeClr val="accent1"/>
            </a:effectRef>
            <a:fontRef idx="minor">
              <a:schemeClr val="tx1"/>
            </a:fontRef>
          </p:style>
        </p:cxnSp>
      </p:grpSp>
      <p:sp>
        <p:nvSpPr>
          <p:cNvPr id="49" name="圆角矩形 16">
            <a:extLst>
              <a:ext uri="{FF2B5EF4-FFF2-40B4-BE49-F238E27FC236}">
                <a16:creationId xmlns:a16="http://schemas.microsoft.com/office/drawing/2014/main" id="{F0E1E685-028D-4A49-8D79-CC60856519CF}"/>
              </a:ext>
            </a:extLst>
          </p:cNvPr>
          <p:cNvSpPr>
            <a:spLocks noChangeArrowheads="1"/>
          </p:cNvSpPr>
          <p:nvPr/>
        </p:nvSpPr>
        <p:spPr bwMode="auto">
          <a:xfrm>
            <a:off x="1624012" y="198960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01</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74" name="Rectangle 120">
            <a:extLst>
              <a:ext uri="{FF2B5EF4-FFF2-40B4-BE49-F238E27FC236}">
                <a16:creationId xmlns:a16="http://schemas.microsoft.com/office/drawing/2014/main" id="{7EA8B9AC-CD4A-4B87-B24B-784F7322B3C1}"/>
              </a:ext>
            </a:extLst>
          </p:cNvPr>
          <p:cNvSpPr/>
          <p:nvPr/>
        </p:nvSpPr>
        <p:spPr>
          <a:xfrm>
            <a:off x="3129174" y="2012684"/>
            <a:ext cx="4020487"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项目概述</a:t>
            </a:r>
            <a:endParaRPr lang="id-ID"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p:txBody>
      </p:sp>
      <p:cxnSp>
        <p:nvCxnSpPr>
          <p:cNvPr id="3" name="直接连接符 2">
            <a:extLst>
              <a:ext uri="{FF2B5EF4-FFF2-40B4-BE49-F238E27FC236}">
                <a16:creationId xmlns:a16="http://schemas.microsoft.com/office/drawing/2014/main" id="{EEE5AA47-0DD5-4EE9-9859-908A86900428}"/>
              </a:ext>
            </a:extLst>
          </p:cNvPr>
          <p:cNvCxnSpPr/>
          <p:nvPr/>
        </p:nvCxnSpPr>
        <p:spPr>
          <a:xfrm>
            <a:off x="2674620" y="260303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2" name="圆角矩形 16">
            <a:extLst>
              <a:ext uri="{FF2B5EF4-FFF2-40B4-BE49-F238E27FC236}">
                <a16:creationId xmlns:a16="http://schemas.microsoft.com/office/drawing/2014/main" id="{1F7F8466-B828-4A93-B23A-CD4233FEC448}"/>
              </a:ext>
            </a:extLst>
          </p:cNvPr>
          <p:cNvSpPr>
            <a:spLocks noChangeArrowheads="1"/>
          </p:cNvSpPr>
          <p:nvPr/>
        </p:nvSpPr>
        <p:spPr bwMode="auto">
          <a:xfrm>
            <a:off x="1624012" y="3143304"/>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02</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3" name="Rectangle 120">
            <a:extLst>
              <a:ext uri="{FF2B5EF4-FFF2-40B4-BE49-F238E27FC236}">
                <a16:creationId xmlns:a16="http://schemas.microsoft.com/office/drawing/2014/main" id="{324C6E06-BA07-4DE9-8F55-A29B01FF4541}"/>
              </a:ext>
            </a:extLst>
          </p:cNvPr>
          <p:cNvSpPr/>
          <p:nvPr/>
        </p:nvSpPr>
        <p:spPr>
          <a:xfrm>
            <a:off x="3129174" y="3166238"/>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94" name="直接连接符 93">
            <a:extLst>
              <a:ext uri="{FF2B5EF4-FFF2-40B4-BE49-F238E27FC236}">
                <a16:creationId xmlns:a16="http://schemas.microsoft.com/office/drawing/2014/main" id="{DF6F7972-54EC-4D77-8BB2-4E99B7193A7F}"/>
              </a:ext>
            </a:extLst>
          </p:cNvPr>
          <p:cNvCxnSpPr/>
          <p:nvPr/>
        </p:nvCxnSpPr>
        <p:spPr>
          <a:xfrm>
            <a:off x="2674620" y="3756734"/>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16">
            <a:extLst>
              <a:ext uri="{FF2B5EF4-FFF2-40B4-BE49-F238E27FC236}">
                <a16:creationId xmlns:a16="http://schemas.microsoft.com/office/drawing/2014/main" id="{8970975F-B780-4905-8AD8-56BB0AE60130}"/>
              </a:ext>
            </a:extLst>
          </p:cNvPr>
          <p:cNvSpPr>
            <a:spLocks noChangeArrowheads="1"/>
          </p:cNvSpPr>
          <p:nvPr/>
        </p:nvSpPr>
        <p:spPr bwMode="auto">
          <a:xfrm>
            <a:off x="1624012" y="5472600"/>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04</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7" name="Rectangle 120">
            <a:extLst>
              <a:ext uri="{FF2B5EF4-FFF2-40B4-BE49-F238E27FC236}">
                <a16:creationId xmlns:a16="http://schemas.microsoft.com/office/drawing/2014/main" id="{6BFDC5F4-54FD-4933-B5FE-5370C7826A9C}"/>
              </a:ext>
            </a:extLst>
          </p:cNvPr>
          <p:cNvSpPr/>
          <p:nvPr/>
        </p:nvSpPr>
        <p:spPr>
          <a:xfrm>
            <a:off x="3129174" y="5495681"/>
            <a:ext cx="4919804"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p:txBody>
      </p:sp>
      <p:cxnSp>
        <p:nvCxnSpPr>
          <p:cNvPr id="98" name="直接连接符 97">
            <a:extLst>
              <a:ext uri="{FF2B5EF4-FFF2-40B4-BE49-F238E27FC236}">
                <a16:creationId xmlns:a16="http://schemas.microsoft.com/office/drawing/2014/main" id="{8329C5E7-2680-43BB-9241-60EBA21640EA}"/>
              </a:ext>
            </a:extLst>
          </p:cNvPr>
          <p:cNvCxnSpPr/>
          <p:nvPr/>
        </p:nvCxnSpPr>
        <p:spPr>
          <a:xfrm>
            <a:off x="2674620" y="6086030"/>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15" name="圆角矩形 16">
            <a:extLst>
              <a:ext uri="{FF2B5EF4-FFF2-40B4-BE49-F238E27FC236}">
                <a16:creationId xmlns:a16="http://schemas.microsoft.com/office/drawing/2014/main" id="{7DBAD8A7-A222-9D48-9E61-97588C688E77}"/>
              </a:ext>
            </a:extLst>
          </p:cNvPr>
          <p:cNvSpPr>
            <a:spLocks noChangeArrowheads="1"/>
          </p:cNvSpPr>
          <p:nvPr/>
        </p:nvSpPr>
        <p:spPr bwMode="auto">
          <a:xfrm>
            <a:off x="1624012" y="431081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03</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16" name="Rectangle 120">
            <a:extLst>
              <a:ext uri="{FF2B5EF4-FFF2-40B4-BE49-F238E27FC236}">
                <a16:creationId xmlns:a16="http://schemas.microsoft.com/office/drawing/2014/main" id="{5E42F200-CCAE-FD42-A69B-8E3041829334}"/>
              </a:ext>
            </a:extLst>
          </p:cNvPr>
          <p:cNvSpPr/>
          <p:nvPr/>
        </p:nvSpPr>
        <p:spPr>
          <a:xfrm>
            <a:off x="3129174" y="4333747"/>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17" name="直接连接符 93">
            <a:extLst>
              <a:ext uri="{FF2B5EF4-FFF2-40B4-BE49-F238E27FC236}">
                <a16:creationId xmlns:a16="http://schemas.microsoft.com/office/drawing/2014/main" id="{76DAE24C-9BD3-3547-9BDE-8687EFF0E74D}"/>
              </a:ext>
            </a:extLst>
          </p:cNvPr>
          <p:cNvCxnSpPr/>
          <p:nvPr/>
        </p:nvCxnSpPr>
        <p:spPr>
          <a:xfrm>
            <a:off x="2674620" y="492424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80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204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a:p>
            <a:pPr algn="ctr" eaLnBrk="1" hangingPunct="1"/>
            <a:endPar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8204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884123"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生产概况预览</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14" name="图片 13">
            <a:extLst>
              <a:ext uri="{FF2B5EF4-FFF2-40B4-BE49-F238E27FC236}">
                <a16:creationId xmlns:a16="http://schemas.microsoft.com/office/drawing/2014/main" id="{5607958F-569A-F048-A60A-4FB1156F688C}"/>
              </a:ext>
            </a:extLst>
          </p:cNvPr>
          <p:cNvPicPr>
            <a:picLocks noChangeAspect="1"/>
          </p:cNvPicPr>
          <p:nvPr/>
        </p:nvPicPr>
        <p:blipFill>
          <a:blip r:embed="rId3"/>
          <a:stretch>
            <a:fillRect/>
          </a:stretch>
        </p:blipFill>
        <p:spPr>
          <a:xfrm>
            <a:off x="1504453" y="4438455"/>
            <a:ext cx="6135094" cy="2689726"/>
          </a:xfrm>
          <a:prstGeom prst="rect">
            <a:avLst/>
          </a:prstGeom>
        </p:spPr>
      </p:pic>
      <p:pic>
        <p:nvPicPr>
          <p:cNvPr id="16" name="图片 15">
            <a:extLst>
              <a:ext uri="{FF2B5EF4-FFF2-40B4-BE49-F238E27FC236}">
                <a16:creationId xmlns:a16="http://schemas.microsoft.com/office/drawing/2014/main" id="{8AD9F339-8222-4A4E-9616-3BC5B1049622}"/>
              </a:ext>
            </a:extLst>
          </p:cNvPr>
          <p:cNvPicPr>
            <a:picLocks noChangeAspect="1"/>
          </p:cNvPicPr>
          <p:nvPr/>
        </p:nvPicPr>
        <p:blipFill>
          <a:blip r:embed="rId4"/>
          <a:stretch>
            <a:fillRect/>
          </a:stretch>
        </p:blipFill>
        <p:spPr>
          <a:xfrm>
            <a:off x="4712151" y="1322706"/>
            <a:ext cx="4098587" cy="2681159"/>
          </a:xfrm>
          <a:prstGeom prst="rect">
            <a:avLst/>
          </a:prstGeom>
        </p:spPr>
      </p:pic>
      <p:pic>
        <p:nvPicPr>
          <p:cNvPr id="22" name="图片 21">
            <a:extLst>
              <a:ext uri="{FF2B5EF4-FFF2-40B4-BE49-F238E27FC236}">
                <a16:creationId xmlns:a16="http://schemas.microsoft.com/office/drawing/2014/main" id="{75B7C24F-8A3F-D849-A8CB-8E9D6A77368E}"/>
              </a:ext>
            </a:extLst>
          </p:cNvPr>
          <p:cNvPicPr>
            <a:picLocks noChangeAspect="1"/>
          </p:cNvPicPr>
          <p:nvPr/>
        </p:nvPicPr>
        <p:blipFill>
          <a:blip r:embed="rId5"/>
          <a:stretch>
            <a:fillRect/>
          </a:stretch>
        </p:blipFill>
        <p:spPr>
          <a:xfrm>
            <a:off x="176646" y="1287911"/>
            <a:ext cx="4081078" cy="2715954"/>
          </a:xfrm>
          <a:prstGeom prst="rect">
            <a:avLst/>
          </a:prstGeom>
        </p:spPr>
      </p:pic>
      <p:sp>
        <p:nvSpPr>
          <p:cNvPr id="25" name="矩形 24">
            <a:extLst>
              <a:ext uri="{FF2B5EF4-FFF2-40B4-BE49-F238E27FC236}">
                <a16:creationId xmlns:a16="http://schemas.microsoft.com/office/drawing/2014/main" id="{6EB0070A-977A-D94E-97DA-6DBABF494628}"/>
              </a:ext>
            </a:extLst>
          </p:cNvPr>
          <p:cNvSpPr/>
          <p:nvPr/>
        </p:nvSpPr>
        <p:spPr>
          <a:xfrm>
            <a:off x="1678840" y="1024610"/>
            <a:ext cx="1031051" cy="261610"/>
          </a:xfrm>
          <a:prstGeom prst="rect">
            <a:avLst/>
          </a:prstGeom>
        </p:spPr>
        <p:txBody>
          <a:bodyPr wrap="none">
            <a:spAutoFit/>
          </a:bodyPr>
          <a:lstStyle/>
          <a:p>
            <a:pPr algn="ctr"/>
            <a:r>
              <a:rPr kumimoji="1" lang="zh-CN" altLang="en-US" sz="1100" dirty="0"/>
              <a:t>数据统计分析</a:t>
            </a:r>
          </a:p>
        </p:txBody>
      </p:sp>
      <p:sp>
        <p:nvSpPr>
          <p:cNvPr id="28" name="矩形标注 27">
            <a:extLst>
              <a:ext uri="{FF2B5EF4-FFF2-40B4-BE49-F238E27FC236}">
                <a16:creationId xmlns:a16="http://schemas.microsoft.com/office/drawing/2014/main" id="{0438A2B4-AEF7-1D4A-AC1F-0D165BF7541C}"/>
              </a:ext>
            </a:extLst>
          </p:cNvPr>
          <p:cNvSpPr/>
          <p:nvPr/>
        </p:nvSpPr>
        <p:spPr>
          <a:xfrm>
            <a:off x="4555536" y="1024610"/>
            <a:ext cx="4411818" cy="3018978"/>
          </a:xfrm>
          <a:prstGeom prst="wedgeRectCallout">
            <a:avLst>
              <a:gd name="adj1" fmla="val 15171"/>
              <a:gd name="adj2" fmla="val 6208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A84A03B3-ECC9-2B4A-B629-13A92A44B463}"/>
              </a:ext>
            </a:extLst>
          </p:cNvPr>
          <p:cNvSpPr/>
          <p:nvPr/>
        </p:nvSpPr>
        <p:spPr>
          <a:xfrm>
            <a:off x="6410529" y="1061096"/>
            <a:ext cx="1031051" cy="261610"/>
          </a:xfrm>
          <a:prstGeom prst="rect">
            <a:avLst/>
          </a:prstGeom>
        </p:spPr>
        <p:txBody>
          <a:bodyPr wrap="none">
            <a:spAutoFit/>
          </a:bodyPr>
          <a:lstStyle/>
          <a:p>
            <a:pPr algn="ctr"/>
            <a:r>
              <a:rPr kumimoji="1" lang="zh-CN" altLang="en-US" sz="1100" dirty="0"/>
              <a:t>新建充填任务</a:t>
            </a:r>
          </a:p>
        </p:txBody>
      </p:sp>
      <p:sp>
        <p:nvSpPr>
          <p:cNvPr id="27" name="矩形标注 26">
            <a:extLst>
              <a:ext uri="{FF2B5EF4-FFF2-40B4-BE49-F238E27FC236}">
                <a16:creationId xmlns:a16="http://schemas.microsoft.com/office/drawing/2014/main" id="{1A47169C-0EDA-6044-BEDF-F20DDCC361F4}"/>
              </a:ext>
            </a:extLst>
          </p:cNvPr>
          <p:cNvSpPr/>
          <p:nvPr/>
        </p:nvSpPr>
        <p:spPr>
          <a:xfrm>
            <a:off x="33722" y="1031133"/>
            <a:ext cx="4411818" cy="3018978"/>
          </a:xfrm>
          <a:prstGeom prst="wedgeRectCallout">
            <a:avLst>
              <a:gd name="adj1" fmla="val 2382"/>
              <a:gd name="adj2" fmla="val 6272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6835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243196"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井上生产可视化</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 name="图片 1">
            <a:extLst>
              <a:ext uri="{FF2B5EF4-FFF2-40B4-BE49-F238E27FC236}">
                <a16:creationId xmlns:a16="http://schemas.microsoft.com/office/drawing/2014/main" id="{691118E7-28BE-8D44-9C56-9BB61ED1117B}"/>
              </a:ext>
            </a:extLst>
          </p:cNvPr>
          <p:cNvPicPr>
            <a:picLocks noChangeAspect="1"/>
          </p:cNvPicPr>
          <p:nvPr/>
        </p:nvPicPr>
        <p:blipFill>
          <a:blip r:embed="rId3"/>
          <a:stretch>
            <a:fillRect/>
          </a:stretch>
        </p:blipFill>
        <p:spPr>
          <a:xfrm>
            <a:off x="321424" y="2710334"/>
            <a:ext cx="4075772" cy="3979938"/>
          </a:xfrm>
          <a:prstGeom prst="rect">
            <a:avLst/>
          </a:prstGeom>
        </p:spPr>
      </p:pic>
      <p:pic>
        <p:nvPicPr>
          <p:cNvPr id="4" name="图片 3">
            <a:extLst>
              <a:ext uri="{FF2B5EF4-FFF2-40B4-BE49-F238E27FC236}">
                <a16:creationId xmlns:a16="http://schemas.microsoft.com/office/drawing/2014/main" id="{36CB564A-2CB6-F947-AAB9-4815171D7558}"/>
              </a:ext>
            </a:extLst>
          </p:cNvPr>
          <p:cNvPicPr>
            <a:picLocks noChangeAspect="1"/>
          </p:cNvPicPr>
          <p:nvPr/>
        </p:nvPicPr>
        <p:blipFill>
          <a:blip r:embed="rId4"/>
          <a:stretch>
            <a:fillRect/>
          </a:stretch>
        </p:blipFill>
        <p:spPr>
          <a:xfrm>
            <a:off x="4863242" y="2256657"/>
            <a:ext cx="3959334" cy="4501709"/>
          </a:xfrm>
          <a:prstGeom prst="rect">
            <a:avLst/>
          </a:prstGeom>
        </p:spPr>
      </p:pic>
      <p:pic>
        <p:nvPicPr>
          <p:cNvPr id="5" name="图片 4">
            <a:extLst>
              <a:ext uri="{FF2B5EF4-FFF2-40B4-BE49-F238E27FC236}">
                <a16:creationId xmlns:a16="http://schemas.microsoft.com/office/drawing/2014/main" id="{B2264CE4-8CDC-5448-A4CC-97A248177141}"/>
              </a:ext>
            </a:extLst>
          </p:cNvPr>
          <p:cNvPicPr>
            <a:picLocks noChangeAspect="1"/>
          </p:cNvPicPr>
          <p:nvPr/>
        </p:nvPicPr>
        <p:blipFill rotWithShape="1">
          <a:blip r:embed="rId5"/>
          <a:srcRect t="23258" b="1647"/>
          <a:stretch/>
        </p:blipFill>
        <p:spPr>
          <a:xfrm>
            <a:off x="321424" y="1016243"/>
            <a:ext cx="3631029" cy="1594238"/>
          </a:xfrm>
          <a:prstGeom prst="rect">
            <a:avLst/>
          </a:prstGeom>
        </p:spPr>
      </p:pic>
      <p:pic>
        <p:nvPicPr>
          <p:cNvPr id="8" name="图片 7">
            <a:extLst>
              <a:ext uri="{FF2B5EF4-FFF2-40B4-BE49-F238E27FC236}">
                <a16:creationId xmlns:a16="http://schemas.microsoft.com/office/drawing/2014/main" id="{D6D62458-11A2-BE44-80D6-C1A38916793B}"/>
              </a:ext>
            </a:extLst>
          </p:cNvPr>
          <p:cNvPicPr>
            <a:picLocks noChangeAspect="1"/>
          </p:cNvPicPr>
          <p:nvPr/>
        </p:nvPicPr>
        <p:blipFill>
          <a:blip r:embed="rId6"/>
          <a:stretch>
            <a:fillRect/>
          </a:stretch>
        </p:blipFill>
        <p:spPr>
          <a:xfrm>
            <a:off x="6737469" y="505880"/>
            <a:ext cx="2070803" cy="1541063"/>
          </a:xfrm>
          <a:prstGeom prst="rect">
            <a:avLst/>
          </a:prstGeom>
        </p:spPr>
      </p:pic>
      <p:sp>
        <p:nvSpPr>
          <p:cNvPr id="18" name="矩形标注 17">
            <a:extLst>
              <a:ext uri="{FF2B5EF4-FFF2-40B4-BE49-F238E27FC236}">
                <a16:creationId xmlns:a16="http://schemas.microsoft.com/office/drawing/2014/main" id="{99CC7007-AE46-F04C-AB8D-D21991292CC2}"/>
              </a:ext>
            </a:extLst>
          </p:cNvPr>
          <p:cNvSpPr/>
          <p:nvPr/>
        </p:nvSpPr>
        <p:spPr>
          <a:xfrm>
            <a:off x="6186791" y="388274"/>
            <a:ext cx="2635785" cy="1776276"/>
          </a:xfrm>
          <a:prstGeom prst="wedgeRectCallout">
            <a:avLst>
              <a:gd name="adj1" fmla="val 22933"/>
              <a:gd name="adj2" fmla="val 5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5A7266C-D247-DC4E-9E52-E901AA779437}"/>
              </a:ext>
            </a:extLst>
          </p:cNvPr>
          <p:cNvSpPr txBox="1"/>
          <p:nvPr/>
        </p:nvSpPr>
        <p:spPr>
          <a:xfrm>
            <a:off x="6313453" y="431590"/>
            <a:ext cx="466928" cy="1754326"/>
          </a:xfrm>
          <a:prstGeom prst="rect">
            <a:avLst/>
          </a:prstGeom>
          <a:noFill/>
        </p:spPr>
        <p:txBody>
          <a:bodyPr wrap="square" rtlCol="0">
            <a:spAutoFit/>
          </a:bodyPr>
          <a:lstStyle/>
          <a:p>
            <a:r>
              <a:rPr kumimoji="1" lang="zh-CN" altLang="en-US" dirty="0"/>
              <a:t>充填概要信息</a:t>
            </a:r>
          </a:p>
        </p:txBody>
      </p:sp>
      <p:sp>
        <p:nvSpPr>
          <p:cNvPr id="23" name="矩形标注 22">
            <a:extLst>
              <a:ext uri="{FF2B5EF4-FFF2-40B4-BE49-F238E27FC236}">
                <a16:creationId xmlns:a16="http://schemas.microsoft.com/office/drawing/2014/main" id="{BFC64012-D12A-8342-A5D3-6FDCBCBF223E}"/>
              </a:ext>
            </a:extLst>
          </p:cNvPr>
          <p:cNvSpPr/>
          <p:nvPr/>
        </p:nvSpPr>
        <p:spPr>
          <a:xfrm>
            <a:off x="345750" y="879181"/>
            <a:ext cx="3959334" cy="1793986"/>
          </a:xfrm>
          <a:prstGeom prst="wedgeRectCallout">
            <a:avLst>
              <a:gd name="adj1" fmla="val 123653"/>
              <a:gd name="adj2" fmla="val 3445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F7AA15B7-C5A3-264C-9942-8B8AB473196E}"/>
              </a:ext>
            </a:extLst>
          </p:cNvPr>
          <p:cNvSpPr/>
          <p:nvPr/>
        </p:nvSpPr>
        <p:spPr>
          <a:xfrm>
            <a:off x="3855822" y="1213197"/>
            <a:ext cx="303078" cy="1200329"/>
          </a:xfrm>
          <a:prstGeom prst="rect">
            <a:avLst/>
          </a:prstGeom>
        </p:spPr>
        <p:txBody>
          <a:bodyPr wrap="square">
            <a:spAutoFit/>
          </a:bodyPr>
          <a:lstStyle/>
          <a:p>
            <a:r>
              <a:rPr kumimoji="1" lang="zh-CN" altLang="en-US" dirty="0"/>
              <a:t>通知</a:t>
            </a:r>
            <a:endParaRPr kumimoji="1" lang="en-US" altLang="zh-CN" dirty="0"/>
          </a:p>
          <a:p>
            <a:r>
              <a:rPr kumimoji="1" lang="zh-CN" altLang="en-US" dirty="0"/>
              <a:t>信息</a:t>
            </a:r>
          </a:p>
        </p:txBody>
      </p:sp>
    </p:spTree>
    <p:extLst>
      <p:ext uri="{BB962C8B-B14F-4D97-AF65-F5344CB8AC3E}">
        <p14:creationId xmlns:p14="http://schemas.microsoft.com/office/powerpoint/2010/main" val="3677399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井下管道安全管控</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6" name="图片 5">
            <a:extLst>
              <a:ext uri="{FF2B5EF4-FFF2-40B4-BE49-F238E27FC236}">
                <a16:creationId xmlns:a16="http://schemas.microsoft.com/office/drawing/2014/main" id="{7553C9CF-03BD-C848-9A84-F7FCBAB7647B}"/>
              </a:ext>
            </a:extLst>
          </p:cNvPr>
          <p:cNvPicPr>
            <a:picLocks noChangeAspect="1"/>
          </p:cNvPicPr>
          <p:nvPr/>
        </p:nvPicPr>
        <p:blipFill rotWithShape="1">
          <a:blip r:embed="rId3"/>
          <a:srcRect t="10700" b="24804"/>
          <a:stretch/>
        </p:blipFill>
        <p:spPr>
          <a:xfrm>
            <a:off x="278276" y="4086559"/>
            <a:ext cx="6092546" cy="2438343"/>
          </a:xfrm>
          <a:prstGeom prst="rect">
            <a:avLst/>
          </a:prstGeom>
        </p:spPr>
      </p:pic>
      <p:pic>
        <p:nvPicPr>
          <p:cNvPr id="7" name="图片 6">
            <a:extLst>
              <a:ext uri="{FF2B5EF4-FFF2-40B4-BE49-F238E27FC236}">
                <a16:creationId xmlns:a16="http://schemas.microsoft.com/office/drawing/2014/main" id="{D2812346-A39C-394C-A07E-D2A74F0B1336}"/>
              </a:ext>
            </a:extLst>
          </p:cNvPr>
          <p:cNvPicPr>
            <a:picLocks noChangeAspect="1"/>
          </p:cNvPicPr>
          <p:nvPr/>
        </p:nvPicPr>
        <p:blipFill rotWithShape="1">
          <a:blip r:embed="rId4"/>
          <a:srcRect t="13262" b="11049"/>
          <a:stretch/>
        </p:blipFill>
        <p:spPr>
          <a:xfrm>
            <a:off x="273420" y="1140341"/>
            <a:ext cx="6096925" cy="2438273"/>
          </a:xfrm>
          <a:prstGeom prst="rect">
            <a:avLst/>
          </a:prstGeom>
        </p:spPr>
      </p:pic>
      <p:sp>
        <p:nvSpPr>
          <p:cNvPr id="5" name="矩形 4">
            <a:extLst>
              <a:ext uri="{FF2B5EF4-FFF2-40B4-BE49-F238E27FC236}">
                <a16:creationId xmlns:a16="http://schemas.microsoft.com/office/drawing/2014/main" id="{529C4C6B-62BE-4E43-AACF-F6F4DA37C748}"/>
              </a:ext>
            </a:extLst>
          </p:cNvPr>
          <p:cNvSpPr/>
          <p:nvPr/>
        </p:nvSpPr>
        <p:spPr>
          <a:xfrm>
            <a:off x="6449500" y="802076"/>
            <a:ext cx="2536780" cy="1987788"/>
          </a:xfrm>
          <a:prstGeom prst="rect">
            <a:avLst/>
          </a:prstGeom>
        </p:spPr>
        <p:txBody>
          <a:bodyPr wrap="square">
            <a:spAutoFit/>
          </a:bodyPr>
          <a:lstStyle/>
          <a:p>
            <a:pPr>
              <a:lnSpc>
                <a:spcPct val="200000"/>
              </a:lnSpc>
            </a:pPr>
            <a:r>
              <a:rPr lang="zh-CN" altLang="en-US" sz="1600" b="1" dirty="0">
                <a:solidFill>
                  <a:srgbClr val="C00000"/>
                </a:solidFill>
                <a:latin typeface="Microsoft YaHei" panose="020B0503020204020204" pitchFamily="34" charset="-122"/>
                <a:ea typeface="Microsoft YaHei" panose="020B0503020204020204" pitchFamily="34" charset="-122"/>
              </a:rPr>
              <a:t>全局管道预览</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查看井下管道分布</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支持点击、放缩、旋转，多视角展示</a:t>
            </a:r>
            <a:endParaRPr lang="en-US" altLang="zh-CN" sz="1600"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98AF626-1036-F44A-9322-906B55B94118}"/>
              </a:ext>
            </a:extLst>
          </p:cNvPr>
          <p:cNvSpPr/>
          <p:nvPr/>
        </p:nvSpPr>
        <p:spPr>
          <a:xfrm>
            <a:off x="6449500" y="2919457"/>
            <a:ext cx="2536780" cy="1987788"/>
          </a:xfrm>
          <a:prstGeom prst="rect">
            <a:avLst/>
          </a:prstGeom>
        </p:spPr>
        <p:txBody>
          <a:bodyPr wrap="square">
            <a:spAutoFit/>
          </a:bodyPr>
          <a:lstStyle/>
          <a:p>
            <a:pPr>
              <a:lnSpc>
                <a:spcPct val="200000"/>
              </a:lnSpc>
            </a:pPr>
            <a:r>
              <a:rPr lang="zh-CN" altLang="en-US" sz="1600" b="1" dirty="0">
                <a:solidFill>
                  <a:srgbClr val="C00000"/>
                </a:solidFill>
                <a:latin typeface="Microsoft YaHei" panose="020B0503020204020204" pitchFamily="34" charset="-122"/>
                <a:ea typeface="Microsoft YaHei" panose="020B0503020204020204" pitchFamily="34" charset="-122"/>
              </a:rPr>
              <a:t>管道详情查看</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查看管道压力示数</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可视化空气柱</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计算满管率</a:t>
            </a:r>
            <a:endParaRPr lang="en-US" altLang="zh-CN" sz="16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AFF59DE9-4263-F042-8234-9E07A79E6B16}"/>
              </a:ext>
            </a:extLst>
          </p:cNvPr>
          <p:cNvSpPr/>
          <p:nvPr/>
        </p:nvSpPr>
        <p:spPr>
          <a:xfrm>
            <a:off x="6449500" y="5008045"/>
            <a:ext cx="2536780" cy="1547668"/>
          </a:xfrm>
          <a:prstGeom prst="rect">
            <a:avLst/>
          </a:prstGeom>
        </p:spPr>
        <p:txBody>
          <a:bodyPr wrap="square">
            <a:spAutoFit/>
          </a:bodyPr>
          <a:lstStyle/>
          <a:p>
            <a:pPr>
              <a:lnSpc>
                <a:spcPct val="200000"/>
              </a:lnSpc>
            </a:pPr>
            <a:r>
              <a:rPr lang="zh-CN" altLang="en-US" sz="1600" b="1" dirty="0">
                <a:solidFill>
                  <a:srgbClr val="C00000"/>
                </a:solidFill>
                <a:latin typeface="Microsoft YaHei" panose="020B0503020204020204" pitchFamily="34" charset="-122"/>
                <a:ea typeface="Microsoft YaHei" panose="020B0503020204020204" pitchFamily="34" charset="-122"/>
              </a:rPr>
              <a:t>安全管控</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对于管道泄露、堵管的识别与预警</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56554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4320413" cy="10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4.4</a:t>
            </a:r>
            <a:r>
              <a:rPr lang="zh-CN" altLang="en-US" sz="2800" b="1" dirty="0">
                <a:solidFill>
                  <a:srgbClr val="0B3EA2"/>
                </a:solidFill>
                <a:latin typeface="微软雅黑" panose="020B0503020204020204" pitchFamily="34" charset="-122"/>
                <a:ea typeface="微软雅黑" panose="020B0503020204020204" pitchFamily="34" charset="-122"/>
                <a:cs typeface="+mn-ea"/>
              </a:rPr>
              <a:t>充填体状态监测可视化</a:t>
            </a:r>
          </a:p>
          <a:p>
            <a:pPr fontAlgn="base">
              <a:lnSpc>
                <a:spcPct val="120000"/>
              </a:lnSpc>
              <a:spcBef>
                <a:spcPct val="0"/>
              </a:spcBef>
              <a:spcAft>
                <a:spcPct val="0"/>
              </a:spcAft>
            </a:pP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5" name="文本框 50">
            <a:extLst>
              <a:ext uri="{FF2B5EF4-FFF2-40B4-BE49-F238E27FC236}">
                <a16:creationId xmlns:a16="http://schemas.microsoft.com/office/drawing/2014/main" id="{9F393E41-3959-9F4F-A57F-9C47797ABFCD}"/>
              </a:ext>
            </a:extLst>
          </p:cNvPr>
          <p:cNvSpPr txBox="1">
            <a:spLocks noChangeArrowheads="1"/>
          </p:cNvSpPr>
          <p:nvPr/>
        </p:nvSpPr>
        <p:spPr bwMode="auto">
          <a:xfrm>
            <a:off x="421846" y="6469726"/>
            <a:ext cx="798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Microsoft YaHei" panose="020B0503020204020204" pitchFamily="34" charset="-122"/>
                <a:ea typeface="Microsoft YaHei" panose="020B0503020204020204" pitchFamily="34" charset="-122"/>
              </a:rPr>
              <a:t>实时显示</a:t>
            </a:r>
            <a:r>
              <a:rPr lang="zh-CN" altLang="en-US" b="1" dirty="0">
                <a:latin typeface="Microsoft YaHei" panose="020B0503020204020204" pitchFamily="34" charset="-122"/>
                <a:ea typeface="Microsoft YaHei" panose="020B0503020204020204" pitchFamily="34" charset="-122"/>
              </a:rPr>
              <a:t>充填进度，充填浓度、推荐灰砂比</a:t>
            </a:r>
            <a:r>
              <a:rPr lang="zh-CN" altLang="en-US" dirty="0">
                <a:latin typeface="Microsoft YaHei" panose="020B0503020204020204" pitchFamily="34" charset="-122"/>
                <a:ea typeface="Microsoft YaHei" panose="020B0503020204020204" pitchFamily="34" charset="-122"/>
              </a:rPr>
              <a:t>等信息</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11F7FB97-7C4F-754A-9D74-C10E1AEE3011}"/>
              </a:ext>
            </a:extLst>
          </p:cNvPr>
          <p:cNvPicPr>
            <a:picLocks noChangeAspect="1"/>
          </p:cNvPicPr>
          <p:nvPr/>
        </p:nvPicPr>
        <p:blipFill>
          <a:blip r:embed="rId3"/>
          <a:stretch>
            <a:fillRect/>
          </a:stretch>
        </p:blipFill>
        <p:spPr>
          <a:xfrm>
            <a:off x="289847" y="978821"/>
            <a:ext cx="8564306" cy="5389991"/>
          </a:xfrm>
          <a:prstGeom prst="rect">
            <a:avLst/>
          </a:prstGeom>
        </p:spPr>
      </p:pic>
      <p:sp>
        <p:nvSpPr>
          <p:cNvPr id="10" name="椭圆形标注 9">
            <a:extLst>
              <a:ext uri="{FF2B5EF4-FFF2-40B4-BE49-F238E27FC236}">
                <a16:creationId xmlns:a16="http://schemas.microsoft.com/office/drawing/2014/main" id="{E951B0AF-0677-A442-9B1D-AE75985BBFFB}"/>
              </a:ext>
            </a:extLst>
          </p:cNvPr>
          <p:cNvSpPr/>
          <p:nvPr/>
        </p:nvSpPr>
        <p:spPr>
          <a:xfrm>
            <a:off x="88323" y="3673816"/>
            <a:ext cx="1428418" cy="768485"/>
          </a:xfrm>
          <a:prstGeom prst="wedgeEllipseCallout">
            <a:avLst>
              <a:gd name="adj1" fmla="val 43899"/>
              <a:gd name="adj2" fmla="val -76740"/>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综合考量</a:t>
            </a:r>
            <a:r>
              <a:rPr kumimoji="1" lang="zh-CN" altLang="en-US" sz="1200" b="1" dirty="0">
                <a:solidFill>
                  <a:schemeClr val="accent2">
                    <a:lumMod val="60000"/>
                    <a:lumOff val="40000"/>
                  </a:schemeClr>
                </a:solidFill>
              </a:rPr>
              <a:t>成本、质量</a:t>
            </a:r>
          </a:p>
        </p:txBody>
      </p:sp>
      <p:sp>
        <p:nvSpPr>
          <p:cNvPr id="13" name="椭圆形标注 12">
            <a:extLst>
              <a:ext uri="{FF2B5EF4-FFF2-40B4-BE49-F238E27FC236}">
                <a16:creationId xmlns:a16="http://schemas.microsoft.com/office/drawing/2014/main" id="{4011B93E-A5BB-EE48-A6C9-17AE7DCE83D0}"/>
              </a:ext>
            </a:extLst>
          </p:cNvPr>
          <p:cNvSpPr/>
          <p:nvPr/>
        </p:nvSpPr>
        <p:spPr>
          <a:xfrm>
            <a:off x="6291328" y="4212077"/>
            <a:ext cx="1228153" cy="330740"/>
          </a:xfrm>
          <a:prstGeom prst="wedgeEllipseCallout">
            <a:avLst>
              <a:gd name="adj1" fmla="val -22840"/>
              <a:gd name="adj2" fmla="val 154905"/>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评测报表</a:t>
            </a:r>
          </a:p>
        </p:txBody>
      </p:sp>
      <p:sp>
        <p:nvSpPr>
          <p:cNvPr id="14" name="椭圆形标注 13">
            <a:extLst>
              <a:ext uri="{FF2B5EF4-FFF2-40B4-BE49-F238E27FC236}">
                <a16:creationId xmlns:a16="http://schemas.microsoft.com/office/drawing/2014/main" id="{CE9C509F-02D9-AA4C-AA22-57A090AE199D}"/>
              </a:ext>
            </a:extLst>
          </p:cNvPr>
          <p:cNvSpPr/>
          <p:nvPr/>
        </p:nvSpPr>
        <p:spPr>
          <a:xfrm>
            <a:off x="5570800" y="1084962"/>
            <a:ext cx="1228153" cy="330740"/>
          </a:xfrm>
          <a:prstGeom prst="wedgeEllipseCallout">
            <a:avLst>
              <a:gd name="adj1" fmla="val -52938"/>
              <a:gd name="adj2" fmla="val 178434"/>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三维展示</a:t>
            </a:r>
          </a:p>
        </p:txBody>
      </p:sp>
      <p:sp>
        <p:nvSpPr>
          <p:cNvPr id="15" name="椭圆形标注 14">
            <a:extLst>
              <a:ext uri="{FF2B5EF4-FFF2-40B4-BE49-F238E27FC236}">
                <a16:creationId xmlns:a16="http://schemas.microsoft.com/office/drawing/2014/main" id="{0F8FDBD9-DD72-294F-80C6-FA84E9C9A55D}"/>
              </a:ext>
            </a:extLst>
          </p:cNvPr>
          <p:cNvSpPr/>
          <p:nvPr/>
        </p:nvSpPr>
        <p:spPr>
          <a:xfrm>
            <a:off x="6905404" y="1084962"/>
            <a:ext cx="1228153" cy="330740"/>
          </a:xfrm>
          <a:prstGeom prst="wedgeEllipseCallout">
            <a:avLst>
              <a:gd name="adj1" fmla="val 53197"/>
              <a:gd name="adj2" fmla="val 43140"/>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导出评价</a:t>
            </a:r>
          </a:p>
        </p:txBody>
      </p:sp>
    </p:spTree>
    <p:extLst>
      <p:ext uri="{BB962C8B-B14F-4D97-AF65-F5344CB8AC3E}">
        <p14:creationId xmlns:p14="http://schemas.microsoft.com/office/powerpoint/2010/main" val="1600078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采场充填任务调度</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5" name="文本框 50">
            <a:extLst>
              <a:ext uri="{FF2B5EF4-FFF2-40B4-BE49-F238E27FC236}">
                <a16:creationId xmlns:a16="http://schemas.microsoft.com/office/drawing/2014/main" id="{9F393E41-3959-9F4F-A57F-9C47797ABFCD}"/>
              </a:ext>
            </a:extLst>
          </p:cNvPr>
          <p:cNvSpPr txBox="1">
            <a:spLocks noChangeArrowheads="1"/>
          </p:cNvSpPr>
          <p:nvPr/>
        </p:nvSpPr>
        <p:spPr bwMode="auto">
          <a:xfrm>
            <a:off x="480425" y="6445283"/>
            <a:ext cx="798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指导操作员进行生产管理，降低出错率，实现有序生产</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
        <p:nvSpPr>
          <p:cNvPr id="2" name="圆角矩形 1">
            <a:extLst>
              <a:ext uri="{FF2B5EF4-FFF2-40B4-BE49-F238E27FC236}">
                <a16:creationId xmlns:a16="http://schemas.microsoft.com/office/drawing/2014/main" id="{A39B2174-136B-E94D-A531-EF23BCDA625D}"/>
              </a:ext>
            </a:extLst>
          </p:cNvPr>
          <p:cNvSpPr/>
          <p:nvPr/>
        </p:nvSpPr>
        <p:spPr>
          <a:xfrm>
            <a:off x="2743195" y="1697774"/>
            <a:ext cx="1731524" cy="1439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采场 </a:t>
            </a:r>
            <a:r>
              <a:rPr kumimoji="1" lang="en-US" altLang="zh-CN" dirty="0"/>
              <a:t>1</a:t>
            </a:r>
            <a:endParaRPr kumimoji="1" lang="zh-CN" altLang="en-US" dirty="0"/>
          </a:p>
        </p:txBody>
      </p:sp>
      <p:sp>
        <p:nvSpPr>
          <p:cNvPr id="16" name="圆角矩形 15">
            <a:extLst>
              <a:ext uri="{FF2B5EF4-FFF2-40B4-BE49-F238E27FC236}">
                <a16:creationId xmlns:a16="http://schemas.microsoft.com/office/drawing/2014/main" id="{20A0BDAC-2665-2643-97B3-C2C0193C01C4}"/>
              </a:ext>
            </a:extLst>
          </p:cNvPr>
          <p:cNvSpPr/>
          <p:nvPr/>
        </p:nvSpPr>
        <p:spPr>
          <a:xfrm>
            <a:off x="4909222" y="1697774"/>
            <a:ext cx="1731524" cy="14396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t>采场 </a:t>
            </a:r>
            <a:r>
              <a:rPr kumimoji="1" lang="en-US" altLang="zh-CN" dirty="0"/>
              <a:t>2</a:t>
            </a:r>
            <a:endParaRPr kumimoji="1" lang="zh-CN" altLang="en-US" dirty="0"/>
          </a:p>
        </p:txBody>
      </p:sp>
      <p:sp>
        <p:nvSpPr>
          <p:cNvPr id="17" name="圆角矩形 16">
            <a:extLst>
              <a:ext uri="{FF2B5EF4-FFF2-40B4-BE49-F238E27FC236}">
                <a16:creationId xmlns:a16="http://schemas.microsoft.com/office/drawing/2014/main" id="{206177E3-3409-B34E-B43D-F35432D6C96C}"/>
              </a:ext>
            </a:extLst>
          </p:cNvPr>
          <p:cNvSpPr/>
          <p:nvPr/>
        </p:nvSpPr>
        <p:spPr>
          <a:xfrm>
            <a:off x="7075249" y="1697774"/>
            <a:ext cx="1731524" cy="14396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dirty="0"/>
              <a:t>采场 </a:t>
            </a:r>
            <a:r>
              <a:rPr kumimoji="1" lang="en-US" altLang="zh-CN" dirty="0"/>
              <a:t>3</a:t>
            </a:r>
            <a:endParaRPr kumimoji="1" lang="zh-CN" altLang="en-US" dirty="0"/>
          </a:p>
        </p:txBody>
      </p:sp>
      <p:sp>
        <p:nvSpPr>
          <p:cNvPr id="3" name="矩形 2">
            <a:extLst>
              <a:ext uri="{FF2B5EF4-FFF2-40B4-BE49-F238E27FC236}">
                <a16:creationId xmlns:a16="http://schemas.microsoft.com/office/drawing/2014/main" id="{09DD714F-4B36-5142-9BD4-6C11436E4D4B}"/>
              </a:ext>
            </a:extLst>
          </p:cNvPr>
          <p:cNvSpPr/>
          <p:nvPr/>
        </p:nvSpPr>
        <p:spPr>
          <a:xfrm>
            <a:off x="830406" y="1400120"/>
            <a:ext cx="1183218" cy="17412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3A873E31-8EAE-C343-9582-D1DD423A278F}"/>
              </a:ext>
            </a:extLst>
          </p:cNvPr>
          <p:cNvSpPr/>
          <p:nvPr/>
        </p:nvSpPr>
        <p:spPr>
          <a:xfrm>
            <a:off x="830406" y="2115231"/>
            <a:ext cx="91436" cy="10261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8486ACCB-C1CA-0241-A752-9A130CB078E6}"/>
              </a:ext>
            </a:extLst>
          </p:cNvPr>
          <p:cNvCxnSpPr/>
          <p:nvPr/>
        </p:nvCxnSpPr>
        <p:spPr>
          <a:xfrm flipH="1" flipV="1">
            <a:off x="583660" y="2110239"/>
            <a:ext cx="292465" cy="476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A6E4CDC-85C2-5E4A-80A7-98B7C7E8DC5A}"/>
              </a:ext>
            </a:extLst>
          </p:cNvPr>
          <p:cNvSpPr txBox="1"/>
          <p:nvPr/>
        </p:nvSpPr>
        <p:spPr>
          <a:xfrm>
            <a:off x="176646" y="1771290"/>
            <a:ext cx="562656" cy="646331"/>
          </a:xfrm>
          <a:prstGeom prst="rect">
            <a:avLst/>
          </a:prstGeom>
          <a:noFill/>
        </p:spPr>
        <p:txBody>
          <a:bodyPr wrap="square" rtlCol="0">
            <a:spAutoFit/>
          </a:bodyPr>
          <a:lstStyle/>
          <a:p>
            <a:r>
              <a:rPr kumimoji="1" lang="zh-CN" altLang="en-US" dirty="0"/>
              <a:t>挡墙</a:t>
            </a:r>
          </a:p>
        </p:txBody>
      </p:sp>
      <p:sp>
        <p:nvSpPr>
          <p:cNvPr id="18" name="文档 17">
            <a:extLst>
              <a:ext uri="{FF2B5EF4-FFF2-40B4-BE49-F238E27FC236}">
                <a16:creationId xmlns:a16="http://schemas.microsoft.com/office/drawing/2014/main" id="{AFEEE4A3-8CC3-574E-84DB-AA1EFDB539CE}"/>
              </a:ext>
            </a:extLst>
          </p:cNvPr>
          <p:cNvSpPr/>
          <p:nvPr/>
        </p:nvSpPr>
        <p:spPr>
          <a:xfrm rot="10800000">
            <a:off x="921841" y="2119967"/>
            <a:ext cx="1091780" cy="1026140"/>
          </a:xfrm>
          <a:prstGeom prst="flowChartDocumen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7942E63E-578E-6747-A145-76E503197704}"/>
              </a:ext>
            </a:extLst>
          </p:cNvPr>
          <p:cNvSpPr txBox="1"/>
          <p:nvPr/>
        </p:nvSpPr>
        <p:spPr>
          <a:xfrm>
            <a:off x="425406" y="3638951"/>
            <a:ext cx="1831412"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为了防止挡墙被冲垮、需要</a:t>
            </a:r>
            <a:r>
              <a:rPr kumimoji="1" lang="zh-CN" altLang="en-US" b="1" dirty="0">
                <a:solidFill>
                  <a:srgbClr val="C00000"/>
                </a:solidFill>
                <a:latin typeface="Microsoft YaHei" panose="020B0503020204020204" pitchFamily="34" charset="-122"/>
                <a:ea typeface="Microsoft YaHei" panose="020B0503020204020204" pitchFamily="34" charset="-122"/>
              </a:rPr>
              <a:t>间断式充填作业</a:t>
            </a:r>
          </a:p>
        </p:txBody>
      </p:sp>
      <p:sp>
        <p:nvSpPr>
          <p:cNvPr id="20" name="文本框 19">
            <a:extLst>
              <a:ext uri="{FF2B5EF4-FFF2-40B4-BE49-F238E27FC236}">
                <a16:creationId xmlns:a16="http://schemas.microsoft.com/office/drawing/2014/main" id="{7EFE3150-1A1D-FF47-AD55-64A0E90FC866}"/>
              </a:ext>
            </a:extLst>
          </p:cNvPr>
          <p:cNvSpPr txBox="1"/>
          <p:nvPr/>
        </p:nvSpPr>
        <p:spPr>
          <a:xfrm>
            <a:off x="2354086" y="3535867"/>
            <a:ext cx="1605069" cy="369332"/>
          </a:xfrm>
          <a:prstGeom prst="rect">
            <a:avLst/>
          </a:prstGeom>
          <a:noFill/>
        </p:spPr>
        <p:txBody>
          <a:bodyPr wrap="square" rtlCol="0">
            <a:spAutoFit/>
          </a:bodyPr>
          <a:lstStyle/>
          <a:p>
            <a:r>
              <a:rPr kumimoji="1" lang="zh-CN" altLang="en-US" dirty="0"/>
              <a:t>充填作业流程：</a:t>
            </a:r>
          </a:p>
        </p:txBody>
      </p:sp>
      <p:sp>
        <p:nvSpPr>
          <p:cNvPr id="21" name="圆角矩形 20">
            <a:extLst>
              <a:ext uri="{FF2B5EF4-FFF2-40B4-BE49-F238E27FC236}">
                <a16:creationId xmlns:a16="http://schemas.microsoft.com/office/drawing/2014/main" id="{7D5E2293-DDB4-9D4F-B35F-115F38D56C25}"/>
              </a:ext>
            </a:extLst>
          </p:cNvPr>
          <p:cNvSpPr/>
          <p:nvPr/>
        </p:nvSpPr>
        <p:spPr>
          <a:xfrm flipH="1">
            <a:off x="4202343" y="3450142"/>
            <a:ext cx="676420" cy="562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r>
              <a:rPr kumimoji="1" lang="en-US" altLang="zh-CN" dirty="0"/>
              <a:t>1</a:t>
            </a:r>
            <a:endParaRPr kumimoji="1" lang="zh-CN" altLang="en-US" dirty="0"/>
          </a:p>
        </p:txBody>
      </p:sp>
      <p:sp>
        <p:nvSpPr>
          <p:cNvPr id="22" name="圆角矩形 21">
            <a:extLst>
              <a:ext uri="{FF2B5EF4-FFF2-40B4-BE49-F238E27FC236}">
                <a16:creationId xmlns:a16="http://schemas.microsoft.com/office/drawing/2014/main" id="{77DC3394-B2A2-E742-93A8-A66097915C74}"/>
              </a:ext>
            </a:extLst>
          </p:cNvPr>
          <p:cNvSpPr/>
          <p:nvPr/>
        </p:nvSpPr>
        <p:spPr>
          <a:xfrm flipH="1">
            <a:off x="5011778" y="3450142"/>
            <a:ext cx="676420" cy="5624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t> </a:t>
            </a:r>
            <a:r>
              <a:rPr kumimoji="1" lang="en-US" altLang="zh-CN" dirty="0"/>
              <a:t>2</a:t>
            </a:r>
            <a:endParaRPr kumimoji="1" lang="zh-CN" altLang="en-US" dirty="0"/>
          </a:p>
        </p:txBody>
      </p:sp>
      <p:sp>
        <p:nvSpPr>
          <p:cNvPr id="23" name="圆角矩形 22">
            <a:extLst>
              <a:ext uri="{FF2B5EF4-FFF2-40B4-BE49-F238E27FC236}">
                <a16:creationId xmlns:a16="http://schemas.microsoft.com/office/drawing/2014/main" id="{2652BCCA-1AE8-F944-9CF2-80B10FB84E26}"/>
              </a:ext>
            </a:extLst>
          </p:cNvPr>
          <p:cNvSpPr/>
          <p:nvPr/>
        </p:nvSpPr>
        <p:spPr>
          <a:xfrm flipH="1">
            <a:off x="5821213" y="3464276"/>
            <a:ext cx="676420" cy="56241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dirty="0"/>
              <a:t>3</a:t>
            </a:r>
            <a:endParaRPr kumimoji="1" lang="zh-CN" altLang="en-US" dirty="0"/>
          </a:p>
        </p:txBody>
      </p:sp>
      <p:sp>
        <p:nvSpPr>
          <p:cNvPr id="24" name="圆角矩形 23">
            <a:extLst>
              <a:ext uri="{FF2B5EF4-FFF2-40B4-BE49-F238E27FC236}">
                <a16:creationId xmlns:a16="http://schemas.microsoft.com/office/drawing/2014/main" id="{DA62491F-4B56-5744-BB8C-2CC5B45C9F2D}"/>
              </a:ext>
            </a:extLst>
          </p:cNvPr>
          <p:cNvSpPr/>
          <p:nvPr/>
        </p:nvSpPr>
        <p:spPr>
          <a:xfrm flipH="1">
            <a:off x="6630648" y="3464276"/>
            <a:ext cx="676420" cy="562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r>
              <a:rPr kumimoji="1" lang="en-US" altLang="zh-CN" dirty="0"/>
              <a:t>1</a:t>
            </a:r>
            <a:endParaRPr kumimoji="1" lang="zh-CN" altLang="en-US" dirty="0"/>
          </a:p>
        </p:txBody>
      </p:sp>
      <p:sp>
        <p:nvSpPr>
          <p:cNvPr id="25" name="圆角矩形 24">
            <a:extLst>
              <a:ext uri="{FF2B5EF4-FFF2-40B4-BE49-F238E27FC236}">
                <a16:creationId xmlns:a16="http://schemas.microsoft.com/office/drawing/2014/main" id="{AEC08B3B-8DDD-6B41-9B72-077EB8D0BF23}"/>
              </a:ext>
            </a:extLst>
          </p:cNvPr>
          <p:cNvSpPr/>
          <p:nvPr/>
        </p:nvSpPr>
        <p:spPr>
          <a:xfrm flipH="1">
            <a:off x="7440083" y="3464276"/>
            <a:ext cx="676420" cy="5624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t> </a:t>
            </a:r>
            <a:r>
              <a:rPr kumimoji="1" lang="en-US" altLang="zh-CN" dirty="0"/>
              <a:t>2</a:t>
            </a:r>
            <a:endParaRPr kumimoji="1" lang="zh-CN" altLang="en-US" dirty="0"/>
          </a:p>
        </p:txBody>
      </p:sp>
      <p:sp>
        <p:nvSpPr>
          <p:cNvPr id="27" name="文本框 26">
            <a:extLst>
              <a:ext uri="{FF2B5EF4-FFF2-40B4-BE49-F238E27FC236}">
                <a16:creationId xmlns:a16="http://schemas.microsoft.com/office/drawing/2014/main" id="{5455CB49-0BAD-0F43-8A6D-6BC0DBAEDB09}"/>
              </a:ext>
            </a:extLst>
          </p:cNvPr>
          <p:cNvSpPr txBox="1"/>
          <p:nvPr/>
        </p:nvSpPr>
        <p:spPr>
          <a:xfrm>
            <a:off x="2354085" y="4358825"/>
            <a:ext cx="6361895" cy="1785104"/>
          </a:xfrm>
          <a:prstGeom prst="rect">
            <a:avLst/>
          </a:prstGeom>
          <a:noFill/>
        </p:spPr>
        <p:txBody>
          <a:bodyPr wrap="square" rtlCol="0">
            <a:spAutoFit/>
          </a:bodyPr>
          <a:lstStyle/>
          <a:p>
            <a:r>
              <a:rPr kumimoji="1" lang="zh-CN" altLang="en-US" sz="2000" b="1" dirty="0"/>
              <a:t>充填任务调度功能：</a:t>
            </a:r>
            <a:endParaRPr kumimoji="1" lang="en-US" altLang="zh-CN" sz="2000" b="1" dirty="0"/>
          </a:p>
          <a:p>
            <a:pPr marL="342900" indent="-342900">
              <a:buAutoNum type="arabicPeriod"/>
            </a:pPr>
            <a:r>
              <a:rPr kumimoji="1" lang="zh-CN" altLang="en-US" dirty="0"/>
              <a:t>用户输入指定</a:t>
            </a:r>
            <a:r>
              <a:rPr kumimoji="1" lang="zh-CN" altLang="en-US" b="1" dirty="0"/>
              <a:t>充填计划</a:t>
            </a:r>
            <a:r>
              <a:rPr kumimoji="1" lang="zh-CN" altLang="en-US" dirty="0"/>
              <a:t>：采场编号、挡墙高度、计划充填天数</a:t>
            </a:r>
            <a:endParaRPr kumimoji="1" lang="en-US" altLang="zh-CN" dirty="0"/>
          </a:p>
          <a:p>
            <a:pPr marL="342900" indent="-342900">
              <a:buAutoNum type="arabicPeriod"/>
            </a:pPr>
            <a:r>
              <a:rPr kumimoji="1" lang="zh-CN" altLang="en-US" dirty="0"/>
              <a:t>根据软测量出的充填体高度情况，提</a:t>
            </a:r>
            <a:r>
              <a:rPr kumimoji="1" lang="zh-CN" altLang="en-US" b="1" dirty="0"/>
              <a:t>醒切换采场</a:t>
            </a:r>
            <a:endParaRPr kumimoji="1" lang="en-US" altLang="zh-CN" b="1" dirty="0"/>
          </a:p>
          <a:p>
            <a:pPr marL="342900" indent="-342900">
              <a:buAutoNum type="arabicPeriod"/>
            </a:pPr>
            <a:r>
              <a:rPr kumimoji="1" lang="zh-CN" altLang="en-US" dirty="0"/>
              <a:t>实时管理每个采场的</a:t>
            </a:r>
            <a:r>
              <a:rPr kumimoji="1" lang="zh-CN" altLang="en-US" b="1" dirty="0"/>
              <a:t>充填进度</a:t>
            </a:r>
            <a:endParaRPr kumimoji="1" lang="en-US" altLang="zh-CN" b="1" dirty="0"/>
          </a:p>
          <a:p>
            <a:pPr marL="342900" indent="-342900">
              <a:buAutoNum type="arabicPeriod"/>
            </a:pPr>
            <a:endParaRPr kumimoji="1" lang="zh-CN" altLang="en-US" dirty="0"/>
          </a:p>
        </p:txBody>
      </p:sp>
      <p:sp>
        <p:nvSpPr>
          <p:cNvPr id="26" name="圆角矩形 25">
            <a:extLst>
              <a:ext uri="{FF2B5EF4-FFF2-40B4-BE49-F238E27FC236}">
                <a16:creationId xmlns:a16="http://schemas.microsoft.com/office/drawing/2014/main" id="{3D74200D-BBAD-B441-ACB8-1AE034E7EA1D}"/>
              </a:ext>
            </a:extLst>
          </p:cNvPr>
          <p:cNvSpPr/>
          <p:nvPr/>
        </p:nvSpPr>
        <p:spPr>
          <a:xfrm flipH="1">
            <a:off x="8249518" y="3464276"/>
            <a:ext cx="676420" cy="56241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dirty="0"/>
              <a:t>3</a:t>
            </a:r>
            <a:endParaRPr kumimoji="1" lang="zh-CN" altLang="en-US" dirty="0"/>
          </a:p>
        </p:txBody>
      </p:sp>
    </p:spTree>
    <p:extLst>
      <p:ext uri="{BB962C8B-B14F-4D97-AF65-F5344CB8AC3E}">
        <p14:creationId xmlns:p14="http://schemas.microsoft.com/office/powerpoint/2010/main" val="659600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4.5</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三维模型渲染方法</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pic>
        <p:nvPicPr>
          <p:cNvPr id="8" name="图片 7">
            <a:extLst>
              <a:ext uri="{FF2B5EF4-FFF2-40B4-BE49-F238E27FC236}">
                <a16:creationId xmlns:a16="http://schemas.microsoft.com/office/drawing/2014/main" id="{D97AA204-ED84-874E-860A-F5B6FD542F20}"/>
              </a:ext>
            </a:extLst>
          </p:cNvPr>
          <p:cNvPicPr/>
          <p:nvPr/>
        </p:nvPicPr>
        <p:blipFill rotWithShape="1">
          <a:blip r:embed="rId3" cstate="print">
            <a:extLst>
              <a:ext uri="{28A0092B-C50C-407E-A947-70E740481C1C}">
                <a14:useLocalDpi xmlns:a14="http://schemas.microsoft.com/office/drawing/2010/main" val="0"/>
              </a:ext>
            </a:extLst>
          </a:blip>
          <a:srcRect l="21260" r="19296" b="30541"/>
          <a:stretch/>
        </p:blipFill>
        <p:spPr bwMode="auto">
          <a:xfrm>
            <a:off x="5101093" y="980877"/>
            <a:ext cx="3740775" cy="2448123"/>
          </a:xfrm>
          <a:prstGeom prst="rect">
            <a:avLst/>
          </a:prstGeom>
          <a:noFill/>
          <a:ln>
            <a:noFill/>
          </a:ln>
        </p:spPr>
      </p:pic>
      <p:pic>
        <p:nvPicPr>
          <p:cNvPr id="2" name="图片 1">
            <a:extLst>
              <a:ext uri="{FF2B5EF4-FFF2-40B4-BE49-F238E27FC236}">
                <a16:creationId xmlns:a16="http://schemas.microsoft.com/office/drawing/2014/main" id="{9B84165F-A4D2-184B-AB57-2AAF7FFE7EF1}"/>
              </a:ext>
            </a:extLst>
          </p:cNvPr>
          <p:cNvPicPr>
            <a:picLocks noChangeAspect="1"/>
          </p:cNvPicPr>
          <p:nvPr/>
        </p:nvPicPr>
        <p:blipFill>
          <a:blip r:embed="rId4"/>
          <a:stretch>
            <a:fillRect/>
          </a:stretch>
        </p:blipFill>
        <p:spPr>
          <a:xfrm>
            <a:off x="5101094" y="3999107"/>
            <a:ext cx="3740775" cy="2104186"/>
          </a:xfrm>
          <a:prstGeom prst="rect">
            <a:avLst/>
          </a:prstGeom>
        </p:spPr>
      </p:pic>
      <p:pic>
        <p:nvPicPr>
          <p:cNvPr id="10" name="图片 9">
            <a:extLst>
              <a:ext uri="{FF2B5EF4-FFF2-40B4-BE49-F238E27FC236}">
                <a16:creationId xmlns:a16="http://schemas.microsoft.com/office/drawing/2014/main" id="{980281D2-F8AF-7A46-9119-AEC09915E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88" y="1344944"/>
            <a:ext cx="1270000" cy="1270000"/>
          </a:xfrm>
          <a:prstGeom prst="rect">
            <a:avLst/>
          </a:prstGeom>
        </p:spPr>
      </p:pic>
      <p:sp>
        <p:nvSpPr>
          <p:cNvPr id="13" name="文本框 12">
            <a:extLst>
              <a:ext uri="{FF2B5EF4-FFF2-40B4-BE49-F238E27FC236}">
                <a16:creationId xmlns:a16="http://schemas.microsoft.com/office/drawing/2014/main" id="{56FE5EC8-1C04-4749-B004-6AB0DD4B8D36}"/>
              </a:ext>
            </a:extLst>
          </p:cNvPr>
          <p:cNvSpPr txBox="1"/>
          <p:nvPr/>
        </p:nvSpPr>
        <p:spPr>
          <a:xfrm>
            <a:off x="1967088" y="1795278"/>
            <a:ext cx="3446016"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Dimine</a:t>
            </a:r>
            <a:r>
              <a:rPr lang="zh-CN" altLang="zh-CN" dirty="0">
                <a:latin typeface="Microsoft YaHei" panose="020B0503020204020204" pitchFamily="34" charset="-122"/>
                <a:ea typeface="Microsoft YaHei" panose="020B0503020204020204" pitchFamily="34" charset="-122"/>
              </a:rPr>
              <a:t>矿山软件专用的格式</a:t>
            </a:r>
            <a:endParaRPr kumimoji="1" lang="zh-CN" altLang="en-US" dirty="0">
              <a:latin typeface="Microsoft YaHei" panose="020B0503020204020204" pitchFamily="34" charset="-122"/>
              <a:ea typeface="Microsoft YaHei" panose="020B0503020204020204" pitchFamily="34" charset="-122"/>
            </a:endParaRPr>
          </a:p>
        </p:txBody>
      </p:sp>
      <p:sp>
        <p:nvSpPr>
          <p:cNvPr id="14" name="下箭头 13">
            <a:extLst>
              <a:ext uri="{FF2B5EF4-FFF2-40B4-BE49-F238E27FC236}">
                <a16:creationId xmlns:a16="http://schemas.microsoft.com/office/drawing/2014/main" id="{0A46F3F2-1787-9441-803C-49E2AD6E02A0}"/>
              </a:ext>
            </a:extLst>
          </p:cNvPr>
          <p:cNvSpPr/>
          <p:nvPr/>
        </p:nvSpPr>
        <p:spPr>
          <a:xfrm>
            <a:off x="2103185" y="2806060"/>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FB4D9C9F-995D-974B-8C9D-F644253D6081}"/>
              </a:ext>
            </a:extLst>
          </p:cNvPr>
          <p:cNvSpPr txBox="1"/>
          <p:nvPr/>
        </p:nvSpPr>
        <p:spPr>
          <a:xfrm>
            <a:off x="3998910" y="4852811"/>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dwg</a:t>
            </a:r>
            <a:r>
              <a:rPr kumimoji="1" lang="zh-CN" altLang="en-US" dirty="0">
                <a:latin typeface="Microsoft YaHei" panose="020B0503020204020204" pitchFamily="34" charset="-122"/>
                <a:ea typeface="Microsoft YaHei" panose="020B0503020204020204" pitchFamily="34" charset="-122"/>
              </a:rPr>
              <a:t>格式</a:t>
            </a:r>
          </a:p>
        </p:txBody>
      </p:sp>
      <p:pic>
        <p:nvPicPr>
          <p:cNvPr id="16" name="图片 15">
            <a:extLst>
              <a:ext uri="{FF2B5EF4-FFF2-40B4-BE49-F238E27FC236}">
                <a16:creationId xmlns:a16="http://schemas.microsoft.com/office/drawing/2014/main" id="{6D0A100C-BB68-854D-8E06-D75585F26464}"/>
              </a:ext>
            </a:extLst>
          </p:cNvPr>
          <p:cNvPicPr>
            <a:picLocks noChangeAspect="1"/>
          </p:cNvPicPr>
          <p:nvPr/>
        </p:nvPicPr>
        <p:blipFill>
          <a:blip r:embed="rId6"/>
          <a:stretch>
            <a:fillRect/>
          </a:stretch>
        </p:blipFill>
        <p:spPr>
          <a:xfrm>
            <a:off x="234396" y="3987818"/>
            <a:ext cx="3734930" cy="2104186"/>
          </a:xfrm>
          <a:prstGeom prst="rect">
            <a:avLst/>
          </a:prstGeom>
        </p:spPr>
      </p:pic>
      <p:sp>
        <p:nvSpPr>
          <p:cNvPr id="18" name="下箭头 17">
            <a:extLst>
              <a:ext uri="{FF2B5EF4-FFF2-40B4-BE49-F238E27FC236}">
                <a16:creationId xmlns:a16="http://schemas.microsoft.com/office/drawing/2014/main" id="{97168C65-FED5-2648-B534-867060BA9F6B}"/>
              </a:ext>
            </a:extLst>
          </p:cNvPr>
          <p:cNvSpPr/>
          <p:nvPr/>
        </p:nvSpPr>
        <p:spPr>
          <a:xfrm rot="16200000">
            <a:off x="4378610" y="4912922"/>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下箭头 18">
            <a:extLst>
              <a:ext uri="{FF2B5EF4-FFF2-40B4-BE49-F238E27FC236}">
                <a16:creationId xmlns:a16="http://schemas.microsoft.com/office/drawing/2014/main" id="{CF56A5E7-DFD6-4540-8DB9-06D4C1627F86}"/>
              </a:ext>
            </a:extLst>
          </p:cNvPr>
          <p:cNvSpPr/>
          <p:nvPr/>
        </p:nvSpPr>
        <p:spPr>
          <a:xfrm rot="10800000">
            <a:off x="6971480" y="3490711"/>
            <a:ext cx="268112" cy="42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63D8DF5A-51E9-4D40-8DFD-B46F3E49B6F7}"/>
              </a:ext>
            </a:extLst>
          </p:cNvPr>
          <p:cNvSpPr txBox="1"/>
          <p:nvPr/>
        </p:nvSpPr>
        <p:spPr>
          <a:xfrm>
            <a:off x="5940710" y="3521618"/>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obj</a:t>
            </a:r>
            <a:r>
              <a:rPr kumimoji="1" lang="zh-CN" altLang="en-US" dirty="0">
                <a:latin typeface="Microsoft YaHei" panose="020B0503020204020204" pitchFamily="34" charset="-122"/>
                <a:ea typeface="Microsoft YaHei" panose="020B0503020204020204" pitchFamily="34" charset="-122"/>
              </a:rPr>
              <a:t>格式</a:t>
            </a:r>
          </a:p>
        </p:txBody>
      </p:sp>
      <p:sp>
        <p:nvSpPr>
          <p:cNvPr id="21" name="文本框 20">
            <a:extLst>
              <a:ext uri="{FF2B5EF4-FFF2-40B4-BE49-F238E27FC236}">
                <a16:creationId xmlns:a16="http://schemas.microsoft.com/office/drawing/2014/main" id="{7C25C284-81C1-4243-AE6E-226D5DBAA229}"/>
              </a:ext>
            </a:extLst>
          </p:cNvPr>
          <p:cNvSpPr txBox="1"/>
          <p:nvPr/>
        </p:nvSpPr>
        <p:spPr>
          <a:xfrm>
            <a:off x="1264985" y="6261339"/>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
        <p:nvSpPr>
          <p:cNvPr id="22" name="文本框 21">
            <a:extLst>
              <a:ext uri="{FF2B5EF4-FFF2-40B4-BE49-F238E27FC236}">
                <a16:creationId xmlns:a16="http://schemas.microsoft.com/office/drawing/2014/main" id="{CE156060-1825-E743-A00F-E9DA77F6D35D}"/>
              </a:ext>
            </a:extLst>
          </p:cNvPr>
          <p:cNvSpPr txBox="1"/>
          <p:nvPr/>
        </p:nvSpPr>
        <p:spPr>
          <a:xfrm>
            <a:off x="5877285" y="6446005"/>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Tree>
    <p:extLst>
      <p:ext uri="{BB962C8B-B14F-4D97-AF65-F5344CB8AC3E}">
        <p14:creationId xmlns:p14="http://schemas.microsoft.com/office/powerpoint/2010/main" val="3118637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396134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可视化平台原型系统</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ED777B5C-71DE-8C4D-932E-98F94ACED238}"/>
              </a:ext>
            </a:extLst>
          </p:cNvPr>
          <p:cNvSpPr txBox="1"/>
          <p:nvPr/>
        </p:nvSpPr>
        <p:spPr>
          <a:xfrm>
            <a:off x="2007871" y="2240518"/>
            <a:ext cx="5128257" cy="523220"/>
          </a:xfrm>
          <a:prstGeom prst="rect">
            <a:avLst/>
          </a:prstGeom>
          <a:noFill/>
        </p:spPr>
        <p:txBody>
          <a:bodyPr wrap="square" rtlCol="0">
            <a:spAutoFit/>
          </a:bodyPr>
          <a:lstStyle/>
          <a:p>
            <a:r>
              <a:rPr kumimoji="1" lang="zh-CN" altLang="en-US" sz="2800" dirty="0"/>
              <a:t>详细内容参加系统原型展示</a:t>
            </a:r>
          </a:p>
        </p:txBody>
      </p:sp>
      <p:sp>
        <p:nvSpPr>
          <p:cNvPr id="3" name="矩形 2">
            <a:extLst>
              <a:ext uri="{FF2B5EF4-FFF2-40B4-BE49-F238E27FC236}">
                <a16:creationId xmlns:a16="http://schemas.microsoft.com/office/drawing/2014/main" id="{6172FF0C-E4BC-6B4E-8F4C-45D1010C4E4B}"/>
              </a:ext>
            </a:extLst>
          </p:cNvPr>
          <p:cNvSpPr/>
          <p:nvPr/>
        </p:nvSpPr>
        <p:spPr>
          <a:xfrm>
            <a:off x="2727752" y="3643829"/>
            <a:ext cx="3262368" cy="369332"/>
          </a:xfrm>
          <a:prstGeom prst="rect">
            <a:avLst/>
          </a:prstGeom>
        </p:spPr>
        <p:txBody>
          <a:bodyPr wrap="none">
            <a:spAutoFit/>
          </a:bodyPr>
          <a:lstStyle/>
          <a:p>
            <a:r>
              <a:rPr lang="en-US" altLang="zh-CN" u="sng" dirty="0">
                <a:solidFill>
                  <a:srgbClr val="0563C1"/>
                </a:solidFill>
                <a:latin typeface="微软雅黑" panose="020B0503020204020204" pitchFamily="34" charset="-122"/>
                <a:ea typeface="微软雅黑" panose="020B0503020204020204" pitchFamily="34" charset="-122"/>
                <a:cs typeface="Times New Roman" panose="02020603050405020304" pitchFamily="18" charset="0"/>
                <a:hlinkClick r:id="rId3"/>
              </a:rPr>
              <a:t>https://x2e70c.axshare.com</a:t>
            </a:r>
            <a:r>
              <a:rPr lang="zh-CN" altLang="zh-CN" dirty="0"/>
              <a:t> </a:t>
            </a:r>
            <a:endParaRPr lang="zh-CN" altLang="en-US" dirty="0"/>
          </a:p>
        </p:txBody>
      </p:sp>
    </p:spTree>
    <p:extLst>
      <p:ext uri="{BB962C8B-B14F-4D97-AF65-F5344CB8AC3E}">
        <p14:creationId xmlns:p14="http://schemas.microsoft.com/office/powerpoint/2010/main" val="438798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74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kern="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相关工作基础</a:t>
            </a:r>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5388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3" name="矩形 2"/>
          <p:cNvSpPr/>
          <p:nvPr/>
        </p:nvSpPr>
        <p:spPr>
          <a:xfrm>
            <a:off x="88323" y="1093659"/>
            <a:ext cx="8901441" cy="230832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C00000"/>
                </a:solidFill>
                <a:latin typeface="Microsoft YaHei" panose="020B0503020204020204" pitchFamily="34" charset="-122"/>
                <a:ea typeface="Microsoft YaHei" panose="020B0503020204020204" pitchFamily="34" charset="-122"/>
                <a:cs typeface="+mn-ea"/>
                <a:sym typeface="+mn-lt"/>
              </a:rPr>
              <a:t>智能交互与三维可视化实验室：</a:t>
            </a:r>
            <a:r>
              <a:rPr lang="zh-CN" altLang="en-US" sz="1600" dirty="0">
                <a:latin typeface="Microsoft YaHei" panose="020B0503020204020204" pitchFamily="34" charset="-122"/>
                <a:ea typeface="Microsoft YaHei" panose="020B0503020204020204" pitchFamily="34" charset="-122"/>
                <a:cs typeface="+mn-ea"/>
                <a:sym typeface="+mn-lt"/>
              </a:rPr>
              <a:t>长期从事智能控制、计算智能和三维可视化技术等相关方面的研究，并且在冶金行业、采矿行业与多家企业进行过多次合作，先期在金诚信膏体充填实验室进行了大量的智能控制实验，具备一定的研究基础；</a:t>
            </a:r>
            <a:endParaRPr lang="en-US" altLang="zh-CN" sz="1600" dirty="0">
              <a:latin typeface="Microsoft YaHei" panose="020B0503020204020204" pitchFamily="34" charset="-122"/>
              <a:ea typeface="Microsoft YaHei" panose="020B0503020204020204" pitchFamily="34" charset="-122"/>
              <a:cs typeface="+mn-ea"/>
              <a:sym typeface="+mn-lt"/>
            </a:endParaRPr>
          </a:p>
          <a:p>
            <a:pPr marL="285750" indent="-285750">
              <a:lnSpc>
                <a:spcPct val="150000"/>
              </a:lnSpc>
              <a:buFont typeface="Wingdings" panose="05000000000000000000" pitchFamily="2" charset="2"/>
              <a:buChar char="p"/>
            </a:pPr>
            <a:endParaRPr lang="en-US" altLang="zh-CN" sz="1600" dirty="0">
              <a:latin typeface="Microsoft YaHei" panose="020B0503020204020204" pitchFamily="34" charset="-122"/>
              <a:ea typeface="Microsoft YaHei" panose="020B0503020204020204" pitchFamily="34" charset="-122"/>
              <a:cs typeface="+mn-ea"/>
              <a:sym typeface="+mn-lt"/>
            </a:endParaRPr>
          </a:p>
          <a:p>
            <a:pPr marL="285750" indent="-285750">
              <a:lnSpc>
                <a:spcPct val="150000"/>
              </a:lnSpc>
              <a:buFont typeface="Wingdings" panose="05000000000000000000" pitchFamily="2" charset="2"/>
              <a:buChar char="p"/>
            </a:pPr>
            <a:r>
              <a:rPr lang="zh-CN" altLang="en-US" sz="1600" b="1" dirty="0">
                <a:solidFill>
                  <a:srgbClr val="C00000"/>
                </a:solidFill>
                <a:latin typeface="Microsoft YaHei" panose="020B0503020204020204" pitchFamily="34" charset="-122"/>
                <a:ea typeface="Microsoft YaHei" panose="020B0503020204020204" pitchFamily="34" charset="-122"/>
                <a:cs typeface="+mn-ea"/>
                <a:sym typeface="+mn-lt"/>
              </a:rPr>
              <a:t>膏体充填采矿技术研究中心</a:t>
            </a:r>
            <a:r>
              <a:rPr lang="zh-CN" altLang="en-US" sz="1600" dirty="0">
                <a:latin typeface="Microsoft YaHei" panose="020B0503020204020204" pitchFamily="34" charset="-122"/>
                <a:ea typeface="Microsoft YaHei" panose="020B0503020204020204" pitchFamily="34" charset="-122"/>
                <a:cs typeface="+mn-ea"/>
                <a:sym typeface="+mn-lt"/>
              </a:rPr>
              <a:t>：在膏体充填领域的数据分析、智能控制具有诸多研究成果，与多个与大型企业合作的项目已经落地。发表论文</a:t>
            </a:r>
            <a:r>
              <a:rPr lang="en-US" altLang="zh-CN" sz="1600" dirty="0">
                <a:latin typeface="Microsoft YaHei" panose="020B0503020204020204" pitchFamily="34" charset="-122"/>
                <a:ea typeface="Microsoft YaHei" panose="020B0503020204020204" pitchFamily="34" charset="-122"/>
                <a:cs typeface="+mn-ea"/>
                <a:sym typeface="+mn-lt"/>
              </a:rPr>
              <a:t>200</a:t>
            </a:r>
            <a:r>
              <a:rPr lang="zh-CN" altLang="en-US" sz="1600" dirty="0">
                <a:latin typeface="Microsoft YaHei" panose="020B0503020204020204" pitchFamily="34" charset="-122"/>
                <a:ea typeface="Microsoft YaHei" panose="020B0503020204020204" pitchFamily="34" charset="-122"/>
                <a:cs typeface="+mn-ea"/>
                <a:sym typeface="+mn-lt"/>
              </a:rPr>
              <a:t>余篇，被</a:t>
            </a:r>
            <a:r>
              <a:rPr lang="en-US" altLang="zh-CN" sz="1600" dirty="0">
                <a:latin typeface="Microsoft YaHei" panose="020B0503020204020204" pitchFamily="34" charset="-122"/>
                <a:ea typeface="Microsoft YaHei" panose="020B0503020204020204" pitchFamily="34" charset="-122"/>
                <a:cs typeface="+mn-ea"/>
                <a:sym typeface="+mn-lt"/>
              </a:rPr>
              <a:t>SCI</a:t>
            </a:r>
            <a:r>
              <a:rPr lang="zh-CN" altLang="en-US" sz="1600" dirty="0">
                <a:latin typeface="Microsoft YaHei" panose="020B0503020204020204" pitchFamily="34" charset="-122"/>
                <a:ea typeface="Microsoft YaHei" panose="020B0503020204020204" pitchFamily="34" charset="-122"/>
                <a:cs typeface="+mn-ea"/>
                <a:sym typeface="+mn-lt"/>
              </a:rPr>
              <a:t>和</a:t>
            </a:r>
            <a:r>
              <a:rPr lang="en-US" altLang="zh-CN" sz="1600" dirty="0">
                <a:latin typeface="Microsoft YaHei" panose="020B0503020204020204" pitchFamily="34" charset="-122"/>
                <a:ea typeface="Microsoft YaHei" panose="020B0503020204020204" pitchFamily="34" charset="-122"/>
                <a:cs typeface="+mn-ea"/>
                <a:sym typeface="+mn-lt"/>
              </a:rPr>
              <a:t>EI</a:t>
            </a:r>
            <a:r>
              <a:rPr lang="zh-CN" altLang="en-US" sz="1600" dirty="0">
                <a:latin typeface="Microsoft YaHei" panose="020B0503020204020204" pitchFamily="34" charset="-122"/>
                <a:ea typeface="Microsoft YaHei" panose="020B0503020204020204" pitchFamily="34" charset="-122"/>
                <a:cs typeface="+mn-ea"/>
                <a:sym typeface="+mn-lt"/>
              </a:rPr>
              <a:t>收录</a:t>
            </a:r>
            <a:r>
              <a:rPr lang="en-US" altLang="zh-CN" sz="1600" dirty="0">
                <a:latin typeface="Microsoft YaHei" panose="020B0503020204020204" pitchFamily="34" charset="-122"/>
                <a:ea typeface="Microsoft YaHei" panose="020B0503020204020204" pitchFamily="34" charset="-122"/>
                <a:cs typeface="+mn-ea"/>
                <a:sym typeface="+mn-lt"/>
              </a:rPr>
              <a:t>100</a:t>
            </a:r>
            <a:r>
              <a:rPr lang="zh-CN" altLang="en-US" sz="1600" dirty="0">
                <a:latin typeface="Microsoft YaHei" panose="020B0503020204020204" pitchFamily="34" charset="-122"/>
                <a:ea typeface="Microsoft YaHei" panose="020B0503020204020204" pitchFamily="34" charset="-122"/>
                <a:cs typeface="+mn-ea"/>
                <a:sym typeface="+mn-lt"/>
              </a:rPr>
              <a:t>余篇。</a:t>
            </a:r>
          </a:p>
        </p:txBody>
      </p:sp>
      <p:pic>
        <p:nvPicPr>
          <p:cNvPr id="7" name="图片 6"/>
          <p:cNvPicPr>
            <a:picLocks noChangeAspect="1"/>
          </p:cNvPicPr>
          <p:nvPr/>
        </p:nvPicPr>
        <p:blipFill>
          <a:blip r:embed="rId3"/>
          <a:stretch>
            <a:fillRect/>
          </a:stretch>
        </p:blipFill>
        <p:spPr>
          <a:xfrm>
            <a:off x="35787" y="3385264"/>
            <a:ext cx="9108213" cy="2859272"/>
          </a:xfrm>
          <a:prstGeom prst="rect">
            <a:avLst/>
          </a:prstGeom>
        </p:spPr>
      </p:pic>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项目团队介绍</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909507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51"/>
            <a:ext cx="5638800" cy="6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rPr>
              <a:t>项目概述</a:t>
            </a: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419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5505033"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智能交互与三维可视化实验室</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8D4F54B0-25B8-0C42-8F7F-9672790AB8F3}"/>
              </a:ext>
            </a:extLst>
          </p:cNvPr>
          <p:cNvSpPr/>
          <p:nvPr/>
        </p:nvSpPr>
        <p:spPr>
          <a:xfrm>
            <a:off x="404501" y="1282113"/>
            <a:ext cx="71438" cy="395288"/>
          </a:xfrm>
          <a:prstGeom prst="rect">
            <a:avLst/>
          </a:prstGeom>
          <a:solidFill>
            <a:srgbClr val="0087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9" name="TextBox 12">
            <a:extLst>
              <a:ext uri="{FF2B5EF4-FFF2-40B4-BE49-F238E27FC236}">
                <a16:creationId xmlns:a16="http://schemas.microsoft.com/office/drawing/2014/main" id="{D77E2FC5-C693-2144-8B9E-99D1EEE39506}"/>
              </a:ext>
            </a:extLst>
          </p:cNvPr>
          <p:cNvSpPr txBox="1">
            <a:spLocks noChangeArrowheads="1"/>
          </p:cNvSpPr>
          <p:nvPr/>
        </p:nvSpPr>
        <p:spPr bwMode="auto">
          <a:xfrm>
            <a:off x="480701" y="1207501"/>
            <a:ext cx="4459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latin typeface="+mn-lt"/>
                <a:ea typeface="+mn-ea"/>
                <a:cs typeface="+mn-ea"/>
                <a:sym typeface="+mn-lt"/>
              </a:rPr>
              <a:t>项目负责人</a:t>
            </a:r>
          </a:p>
        </p:txBody>
      </p:sp>
      <p:sp>
        <p:nvSpPr>
          <p:cNvPr id="10" name="TextBox 16">
            <a:extLst>
              <a:ext uri="{FF2B5EF4-FFF2-40B4-BE49-F238E27FC236}">
                <a16:creationId xmlns:a16="http://schemas.microsoft.com/office/drawing/2014/main" id="{C073637C-30C5-9448-AA62-82ABFC0C0C4B}"/>
              </a:ext>
            </a:extLst>
          </p:cNvPr>
          <p:cNvSpPr txBox="1"/>
          <p:nvPr/>
        </p:nvSpPr>
        <p:spPr>
          <a:xfrm>
            <a:off x="475938" y="1915387"/>
            <a:ext cx="5902283" cy="3933384"/>
          </a:xfrm>
          <a:prstGeom prst="rect">
            <a:avLst/>
          </a:prstGeom>
          <a:noFill/>
        </p:spPr>
        <p:txBody>
          <a:bodyPr wrap="square" rtlCol="0">
            <a:spAutoFit/>
          </a:bodyPr>
          <a:lstStyle/>
          <a:p>
            <a:pPr marL="285750" indent="-285750">
              <a:lnSpc>
                <a:spcPct val="130000"/>
              </a:lnSpc>
              <a:buClr>
                <a:srgbClr val="00B050"/>
              </a:buClr>
              <a:buFont typeface="Arial" panose="020B0604020202020204" pitchFamily="34" charset="0"/>
              <a:buChar char="•"/>
            </a:pPr>
            <a:r>
              <a:rPr lang="zh-CN" altLang="en-US" sz="1600" dirty="0">
                <a:cs typeface="+mn-ea"/>
                <a:sym typeface="+mn-lt"/>
              </a:rPr>
              <a:t>北京科技大学教授；北京市党代表；教育部新世纪优秀人才。</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zh-CN" altLang="en-US"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长期从事人工智能、图像处理与三维可视化方面的研究。</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主持国家十三五重点研发、国家自然科学基金、</a:t>
            </a:r>
            <a:r>
              <a:rPr lang="en-US" altLang="zh-CN" sz="1600" dirty="0">
                <a:cs typeface="+mn-ea"/>
                <a:sym typeface="+mn-lt"/>
              </a:rPr>
              <a:t>863</a:t>
            </a:r>
            <a:r>
              <a:rPr lang="zh-CN" altLang="en-US" sz="1600" dirty="0">
                <a:cs typeface="+mn-ea"/>
                <a:sym typeface="+mn-lt"/>
              </a:rPr>
              <a:t>、总装备部基础技术研究项目等多项国家级和省部级科研课题。在科学出版社、国防工业出版社等出 版专著 </a:t>
            </a:r>
            <a:r>
              <a:rPr lang="en-US" altLang="zh-CN" sz="1600" dirty="0">
                <a:cs typeface="+mn-ea"/>
                <a:sym typeface="+mn-lt"/>
              </a:rPr>
              <a:t>3 </a:t>
            </a:r>
            <a:r>
              <a:rPr lang="zh-CN" altLang="en-US" sz="1600" dirty="0">
                <a:cs typeface="+mn-ea"/>
                <a:sym typeface="+mn-lt"/>
              </a:rPr>
              <a:t>部，在清华大学出版社出版译著 </a:t>
            </a:r>
            <a:r>
              <a:rPr lang="en-US" altLang="zh-CN" sz="1600" dirty="0">
                <a:cs typeface="+mn-ea"/>
                <a:sym typeface="+mn-lt"/>
              </a:rPr>
              <a:t>1 </a:t>
            </a:r>
            <a:r>
              <a:rPr lang="zh-CN" altLang="en-US" sz="1600" dirty="0">
                <a:cs typeface="+mn-ea"/>
                <a:sym typeface="+mn-lt"/>
              </a:rPr>
              <a:t>部。国家发明专利 </a:t>
            </a:r>
            <a:r>
              <a:rPr lang="en-US" altLang="zh-CN" sz="1600" dirty="0">
                <a:cs typeface="+mn-ea"/>
                <a:sym typeface="+mn-lt"/>
              </a:rPr>
              <a:t>8</a:t>
            </a:r>
            <a:r>
              <a:rPr lang="zh-CN" altLang="en-US" sz="1600" dirty="0">
                <a:cs typeface="+mn-ea"/>
                <a:sym typeface="+mn-lt"/>
              </a:rPr>
              <a:t>项，软件著作权 </a:t>
            </a:r>
            <a:r>
              <a:rPr lang="en-US" altLang="zh-CN" sz="1600" dirty="0">
                <a:cs typeface="+mn-ea"/>
                <a:sym typeface="+mn-lt"/>
              </a:rPr>
              <a:t>20</a:t>
            </a:r>
            <a:r>
              <a:rPr lang="zh-CN" altLang="en-US" sz="1600" dirty="0">
                <a:cs typeface="+mn-ea"/>
                <a:sym typeface="+mn-lt"/>
              </a:rPr>
              <a:t>余项。发表相关学术论文 </a:t>
            </a:r>
            <a:r>
              <a:rPr lang="en-US" altLang="zh-CN" sz="1600" dirty="0">
                <a:cs typeface="+mn-ea"/>
                <a:sym typeface="+mn-lt"/>
              </a:rPr>
              <a:t>300 </a:t>
            </a:r>
            <a:r>
              <a:rPr lang="zh-CN" altLang="en-US" sz="1600" dirty="0">
                <a:cs typeface="+mn-ea"/>
                <a:sym typeface="+mn-lt"/>
              </a:rPr>
              <a:t>余篇。被 </a:t>
            </a:r>
            <a:r>
              <a:rPr lang="en-US" altLang="zh-CN" sz="1600" dirty="0">
                <a:cs typeface="+mn-ea"/>
                <a:sym typeface="+mn-lt"/>
              </a:rPr>
              <a:t>SCI </a:t>
            </a:r>
            <a:r>
              <a:rPr lang="zh-CN" altLang="en-US" sz="1600" dirty="0">
                <a:cs typeface="+mn-ea"/>
                <a:sym typeface="+mn-lt"/>
              </a:rPr>
              <a:t>和 </a:t>
            </a:r>
            <a:r>
              <a:rPr lang="en-US" altLang="zh-CN" sz="1600" dirty="0">
                <a:cs typeface="+mn-ea"/>
                <a:sym typeface="+mn-lt"/>
              </a:rPr>
              <a:t>EI </a:t>
            </a:r>
            <a:r>
              <a:rPr lang="zh-CN" altLang="en-US" sz="1600" dirty="0">
                <a:cs typeface="+mn-ea"/>
                <a:sym typeface="+mn-lt"/>
              </a:rPr>
              <a:t>收录 </a:t>
            </a:r>
            <a:r>
              <a:rPr lang="en-US" altLang="zh-CN" sz="1600" dirty="0">
                <a:cs typeface="+mn-ea"/>
                <a:sym typeface="+mn-lt"/>
              </a:rPr>
              <a:t>200 </a:t>
            </a:r>
            <a:r>
              <a:rPr lang="zh-CN" altLang="en-US" sz="1600" dirty="0">
                <a:cs typeface="+mn-ea"/>
                <a:sym typeface="+mn-lt"/>
              </a:rPr>
              <a:t>余篇。</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任中国人工智能学会常务理事； 中国计算机学会人机交互专业委员会常务委员；理论计算机科学专业委员会委员。</a:t>
            </a:r>
          </a:p>
        </p:txBody>
      </p:sp>
      <p:sp>
        <p:nvSpPr>
          <p:cNvPr id="11" name="Text Box 7">
            <a:extLst>
              <a:ext uri="{FF2B5EF4-FFF2-40B4-BE49-F238E27FC236}">
                <a16:creationId xmlns:a16="http://schemas.microsoft.com/office/drawing/2014/main" id="{8D7CA369-3151-3F4F-8A81-F5B816D84424}"/>
              </a:ext>
            </a:extLst>
          </p:cNvPr>
          <p:cNvSpPr txBox="1">
            <a:spLocks noChangeArrowheads="1"/>
          </p:cNvSpPr>
          <p:nvPr/>
        </p:nvSpPr>
        <p:spPr bwMode="auto">
          <a:xfrm>
            <a:off x="2126812" y="1000838"/>
            <a:ext cx="68409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eaLnBrk="1" fontAlgn="b" hangingPunct="1">
              <a:spcBef>
                <a:spcPct val="50000"/>
              </a:spcBef>
            </a:pPr>
            <a:r>
              <a:rPr lang="zh-CN" altLang="en-US" sz="2800" b="1" dirty="0">
                <a:solidFill>
                  <a:srgbClr val="0B3EA2"/>
                </a:solidFill>
                <a:latin typeface="+mn-lt"/>
                <a:ea typeface="+mn-ea"/>
                <a:cs typeface="+mn-ea"/>
                <a:sym typeface="+mn-lt"/>
              </a:rPr>
              <a:t>班晓娟</a:t>
            </a:r>
            <a:r>
              <a:rPr lang="zh-CN" altLang="en-US" sz="4000" b="1" dirty="0">
                <a:solidFill>
                  <a:srgbClr val="165EFA"/>
                </a:solidFill>
                <a:latin typeface="+mn-lt"/>
                <a:ea typeface="+mn-ea"/>
                <a:cs typeface="+mn-ea"/>
                <a:sym typeface="+mn-lt"/>
              </a:rPr>
              <a:t>  </a:t>
            </a:r>
            <a:r>
              <a:rPr lang="zh-CN" altLang="en-US" sz="2000" b="1" dirty="0">
                <a:solidFill>
                  <a:srgbClr val="C00000"/>
                </a:solidFill>
                <a:latin typeface="+mn-lt"/>
                <a:ea typeface="+mn-ea"/>
                <a:cs typeface="+mn-ea"/>
                <a:sym typeface="+mn-lt"/>
              </a:rPr>
              <a:t>博士、教授</a:t>
            </a:r>
          </a:p>
        </p:txBody>
      </p:sp>
      <p:pic>
        <p:nvPicPr>
          <p:cNvPr id="13" name="图片 12">
            <a:extLst>
              <a:ext uri="{FF2B5EF4-FFF2-40B4-BE49-F238E27FC236}">
                <a16:creationId xmlns:a16="http://schemas.microsoft.com/office/drawing/2014/main" id="{4329ECBB-FB15-5D41-967B-66E561545E64}"/>
              </a:ext>
            </a:extLst>
          </p:cNvPr>
          <p:cNvPicPr>
            <a:picLocks noChangeAspect="1"/>
          </p:cNvPicPr>
          <p:nvPr/>
        </p:nvPicPr>
        <p:blipFill>
          <a:blip r:embed="rId3"/>
          <a:stretch>
            <a:fillRect/>
          </a:stretch>
        </p:blipFill>
        <p:spPr>
          <a:xfrm>
            <a:off x="6630313" y="1677059"/>
            <a:ext cx="2037748" cy="2352400"/>
          </a:xfrm>
          <a:prstGeom prst="rect">
            <a:avLst/>
          </a:prstGeom>
        </p:spPr>
      </p:pic>
    </p:spTree>
    <p:extLst>
      <p:ext uri="{BB962C8B-B14F-4D97-AF65-F5344CB8AC3E}">
        <p14:creationId xmlns:p14="http://schemas.microsoft.com/office/powerpoint/2010/main" val="713309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745749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项目相关工作</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桥梁监测与三维可视化项目</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pic>
        <p:nvPicPr>
          <p:cNvPr id="3" name="IMG_7764">
            <a:hlinkClick r:id="" action="ppaction://media"/>
            <a:extLst>
              <a:ext uri="{FF2B5EF4-FFF2-40B4-BE49-F238E27FC236}">
                <a16:creationId xmlns:a16="http://schemas.microsoft.com/office/drawing/2014/main" id="{E34D0B48-9F60-E041-A51B-59D2C7C5C0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452" y="1299547"/>
            <a:ext cx="8773095" cy="4692691"/>
          </a:xfrm>
          <a:prstGeom prst="rect">
            <a:avLst/>
          </a:prstGeom>
        </p:spPr>
      </p:pic>
    </p:spTree>
    <p:extLst>
      <p:ext uri="{BB962C8B-B14F-4D97-AF65-F5344CB8AC3E}">
        <p14:creationId xmlns:p14="http://schemas.microsoft.com/office/powerpoint/2010/main" val="72189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709841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项目相关工作</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浓密机底流浓度控制系统</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758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A0E2832-9F20-4555-A178-6836EAED86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
        <p:nvSpPr>
          <p:cNvPr id="12" name="文本框 11">
            <a:extLst>
              <a:ext uri="{FF2B5EF4-FFF2-40B4-BE49-F238E27FC236}">
                <a16:creationId xmlns:a16="http://schemas.microsoft.com/office/drawing/2014/main" id="{358B25F3-0343-4EA7-8F9E-8538FED3A908}"/>
              </a:ext>
            </a:extLst>
          </p:cNvPr>
          <p:cNvSpPr txBox="1"/>
          <p:nvPr/>
        </p:nvSpPr>
        <p:spPr>
          <a:xfrm>
            <a:off x="1259842" y="2699931"/>
            <a:ext cx="6712991" cy="1191993"/>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50000"/>
              </a:lnSpc>
            </a:pPr>
            <a:r>
              <a:rPr lang="zh-CN" altLang="en-US" sz="5400" b="1" dirty="0">
                <a:solidFill>
                  <a:srgbClr val="0D47BB"/>
                </a:solidFill>
                <a:latin typeface="微软雅黑" panose="020B0503020204020204" pitchFamily="34" charset="-122"/>
                <a:ea typeface="微软雅黑" panose="020B0503020204020204" pitchFamily="34" charset="-122"/>
              </a:rPr>
              <a:t>谢 谢 大 家！           </a:t>
            </a:r>
          </a:p>
        </p:txBody>
      </p:sp>
      <p:grpSp>
        <p:nvGrpSpPr>
          <p:cNvPr id="19" name="组合 18">
            <a:extLst>
              <a:ext uri="{FF2B5EF4-FFF2-40B4-BE49-F238E27FC236}">
                <a16:creationId xmlns:a16="http://schemas.microsoft.com/office/drawing/2014/main" id="{295132DF-6FF7-49E8-9CE1-74B0F86689C0}"/>
              </a:ext>
            </a:extLst>
          </p:cNvPr>
          <p:cNvGrpSpPr>
            <a:grpSpLocks noChangeAspect="1"/>
          </p:cNvGrpSpPr>
          <p:nvPr/>
        </p:nvGrpSpPr>
        <p:grpSpPr>
          <a:xfrm>
            <a:off x="1035736" y="2024273"/>
            <a:ext cx="7072528" cy="2809454"/>
            <a:chOff x="1865530" y="1696602"/>
            <a:chExt cx="8460940" cy="3460589"/>
          </a:xfrm>
        </p:grpSpPr>
        <p:sp>
          <p:nvSpPr>
            <p:cNvPr id="20" name="圆角矩形 8">
              <a:extLst>
                <a:ext uri="{FF2B5EF4-FFF2-40B4-BE49-F238E27FC236}">
                  <a16:creationId xmlns:a16="http://schemas.microsoft.com/office/drawing/2014/main" id="{9366CD64-14BD-48C5-8444-DED39FBB08EF}"/>
                </a:ext>
              </a:extLst>
            </p:cNvPr>
            <p:cNvSpPr/>
            <p:nvPr/>
          </p:nvSpPr>
          <p:spPr>
            <a:xfrm>
              <a:off x="1865530" y="1696602"/>
              <a:ext cx="8460940" cy="3460589"/>
            </a:xfrm>
            <a:prstGeom prst="roundRect">
              <a:avLst>
                <a:gd name="adj" fmla="val 8249"/>
              </a:avLst>
            </a:prstGeom>
            <a:noFill/>
            <a:ln w="63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sp>
          <p:nvSpPr>
            <p:cNvPr id="21" name="圆角矩形 9">
              <a:extLst>
                <a:ext uri="{FF2B5EF4-FFF2-40B4-BE49-F238E27FC236}">
                  <a16:creationId xmlns:a16="http://schemas.microsoft.com/office/drawing/2014/main" id="{5E8DA576-19CA-497B-A5E1-CF3FEBD0045E}"/>
                </a:ext>
              </a:extLst>
            </p:cNvPr>
            <p:cNvSpPr/>
            <p:nvPr/>
          </p:nvSpPr>
          <p:spPr>
            <a:xfrm>
              <a:off x="2027548" y="1842720"/>
              <a:ext cx="8136904" cy="3168352"/>
            </a:xfrm>
            <a:prstGeom prst="roundRect">
              <a:avLst>
                <a:gd name="adj" fmla="val 8249"/>
              </a:avLst>
            </a:prstGeom>
            <a:noFill/>
            <a:ln w="571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grpSp>
    </p:spTree>
    <p:extLst>
      <p:ext uri="{BB962C8B-B14F-4D97-AF65-F5344CB8AC3E}">
        <p14:creationId xmlns:p14="http://schemas.microsoft.com/office/powerpoint/2010/main" val="147177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a:extLst>
              <a:ext uri="{FF2B5EF4-FFF2-40B4-BE49-F238E27FC236}">
                <a16:creationId xmlns:a16="http://schemas.microsoft.com/office/drawing/2014/main" id="{93D320B0-356A-554F-B767-38287EB8134A}"/>
              </a:ext>
            </a:extLst>
          </p:cNvPr>
          <p:cNvSpPr/>
          <p:nvPr/>
        </p:nvSpPr>
        <p:spPr>
          <a:xfrm>
            <a:off x="6658328"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4805468D-AA77-E447-951C-F4909FEC3627}"/>
              </a:ext>
            </a:extLst>
          </p:cNvPr>
          <p:cNvSpPr txBox="1"/>
          <p:nvPr/>
        </p:nvSpPr>
        <p:spPr>
          <a:xfrm>
            <a:off x="6883547" y="4150167"/>
            <a:ext cx="1650420" cy="1754326"/>
          </a:xfrm>
          <a:prstGeom prst="rect">
            <a:avLst/>
          </a:prstGeom>
          <a:noFill/>
        </p:spPr>
        <p:txBody>
          <a:bodyPr wrap="square" rtlCol="0">
            <a:spAutoFit/>
          </a:bodyPr>
          <a:lstStyle/>
          <a:p>
            <a:pPr algn="ctr"/>
            <a:r>
              <a:rPr kumimoji="1" lang="zh-CN" altLang="en-US" b="1" dirty="0"/>
              <a:t>精细管理</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充填进度</a:t>
            </a:r>
            <a:endParaRPr kumimoji="1" lang="en-US" altLang="zh-CN" dirty="0"/>
          </a:p>
          <a:p>
            <a:pPr marL="285750" indent="-285750">
              <a:buFont typeface="Arial" panose="020B0604020202020204" pitchFamily="34" charset="0"/>
              <a:buChar char="•"/>
            </a:pPr>
            <a:r>
              <a:rPr kumimoji="1" lang="zh-CN" altLang="en-US" dirty="0"/>
              <a:t>灰砂比</a:t>
            </a:r>
            <a:endParaRPr kumimoji="1" lang="en-US" altLang="zh-CN" dirty="0"/>
          </a:p>
          <a:p>
            <a:pPr marL="285750" indent="-285750">
              <a:buFont typeface="Arial" panose="020B0604020202020204" pitchFamily="34" charset="0"/>
              <a:buChar char="•"/>
            </a:pPr>
            <a:r>
              <a:rPr kumimoji="1" lang="zh-CN" altLang="en-US" dirty="0"/>
              <a:t>膏体质量</a:t>
            </a:r>
            <a:endParaRPr kumimoji="1" lang="en-US" altLang="zh-CN" dirty="0"/>
          </a:p>
          <a:p>
            <a:pPr marL="285750" indent="-285750">
              <a:buFont typeface="Arial" panose="020B0604020202020204" pitchFamily="34" charset="0"/>
              <a:buChar char="•"/>
            </a:pPr>
            <a:endParaRPr kumimoji="1" lang="en-US" altLang="zh-CN" dirty="0"/>
          </a:p>
        </p:txBody>
      </p:sp>
      <p:sp>
        <p:nvSpPr>
          <p:cNvPr id="54" name="圆角矩形 53">
            <a:extLst>
              <a:ext uri="{FF2B5EF4-FFF2-40B4-BE49-F238E27FC236}">
                <a16:creationId xmlns:a16="http://schemas.microsoft.com/office/drawing/2014/main" id="{C245C1D1-50E8-2A49-81AC-B4B1C37A06DE}"/>
              </a:ext>
            </a:extLst>
          </p:cNvPr>
          <p:cNvSpPr/>
          <p:nvPr/>
        </p:nvSpPr>
        <p:spPr>
          <a:xfrm>
            <a:off x="3523339"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1" name="圆角矩形 50">
            <a:extLst>
              <a:ext uri="{FF2B5EF4-FFF2-40B4-BE49-F238E27FC236}">
                <a16:creationId xmlns:a16="http://schemas.microsoft.com/office/drawing/2014/main" id="{D1F3EC00-654A-844E-9A03-C85F13CF4BB4}"/>
              </a:ext>
            </a:extLst>
          </p:cNvPr>
          <p:cNvSpPr/>
          <p:nvPr/>
        </p:nvSpPr>
        <p:spPr>
          <a:xfrm>
            <a:off x="539880"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997F77C1-0D7D-8945-9DF3-126D37A84DE8}"/>
              </a:ext>
            </a:extLst>
          </p:cNvPr>
          <p:cNvSpPr>
            <a:spLocks noChangeArrowheads="1"/>
          </p:cNvSpPr>
          <p:nvPr/>
        </p:nvSpPr>
        <p:spPr bwMode="auto">
          <a:xfrm>
            <a:off x="176648" y="1560589"/>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a:latin typeface="微软雅黑" panose="020B0503020204020204" pitchFamily="34" charset="-122"/>
                <a:ea typeface="微软雅黑" panose="020B0503020204020204" pitchFamily="34" charset="-122"/>
              </a:rPr>
              <a:t>膏体充填的流程是什么？</a:t>
            </a:r>
            <a:endParaRPr lang="en-US" altLang="zh-CN" sz="1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20">
            <a:extLst>
              <a:ext uri="{FF2B5EF4-FFF2-40B4-BE49-F238E27FC236}">
                <a16:creationId xmlns:a16="http://schemas.microsoft.com/office/drawing/2014/main" id="{D569D7CA-0715-6A4F-B788-F91278D92DD5}"/>
              </a:ext>
            </a:extLst>
          </p:cNvPr>
          <p:cNvGrpSpPr>
            <a:grpSpLocks/>
          </p:cNvGrpSpPr>
          <p:nvPr/>
        </p:nvGrpSpPr>
        <p:grpSpPr bwMode="auto">
          <a:xfrm>
            <a:off x="1046728" y="5686974"/>
            <a:ext cx="7094537" cy="530225"/>
            <a:chOff x="1024819" y="1648235"/>
            <a:chExt cx="7094362" cy="530363"/>
          </a:xfrm>
        </p:grpSpPr>
        <p:grpSp>
          <p:nvGrpSpPr>
            <p:cNvPr id="6" name="组合 1">
              <a:extLst>
                <a:ext uri="{FF2B5EF4-FFF2-40B4-BE49-F238E27FC236}">
                  <a16:creationId xmlns:a16="http://schemas.microsoft.com/office/drawing/2014/main" id="{4EB796D8-E31E-E44B-8EEB-EE40978D10B6}"/>
                </a:ext>
              </a:extLst>
            </p:cNvPr>
            <p:cNvGrpSpPr>
              <a:grpSpLocks/>
            </p:cNvGrpSpPr>
            <p:nvPr/>
          </p:nvGrpSpPr>
          <p:grpSpPr bwMode="auto">
            <a:xfrm>
              <a:off x="1024819" y="1648235"/>
              <a:ext cx="974848" cy="504041"/>
              <a:chOff x="-88609" y="1747643"/>
              <a:chExt cx="2051050" cy="521083"/>
            </a:xfrm>
          </p:grpSpPr>
          <p:sp>
            <p:nvSpPr>
              <p:cNvPr id="15" name="矩形 35">
                <a:extLst>
                  <a:ext uri="{FF2B5EF4-FFF2-40B4-BE49-F238E27FC236}">
                    <a16:creationId xmlns:a16="http://schemas.microsoft.com/office/drawing/2014/main" id="{E1E9B084-AE74-E443-955C-4B15D80FEE12}"/>
                  </a:ext>
                </a:extLst>
              </p:cNvPr>
              <p:cNvSpPr>
                <a:spLocks noChangeArrowheads="1"/>
              </p:cNvSpPr>
              <p:nvPr/>
            </p:nvSpPr>
            <p:spPr bwMode="auto">
              <a:xfrm>
                <a:off x="-26131"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6" name="TextBox 36">
                <a:extLst>
                  <a:ext uri="{FF2B5EF4-FFF2-40B4-BE49-F238E27FC236}">
                    <a16:creationId xmlns:a16="http://schemas.microsoft.com/office/drawing/2014/main" id="{D93D71EC-CDB4-BD4E-B7C8-A763A77E9A8E}"/>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膏体制备</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7" name="组合 1">
              <a:extLst>
                <a:ext uri="{FF2B5EF4-FFF2-40B4-BE49-F238E27FC236}">
                  <a16:creationId xmlns:a16="http://schemas.microsoft.com/office/drawing/2014/main" id="{7413B766-9525-8D42-B071-0C39689B2EE5}"/>
                </a:ext>
              </a:extLst>
            </p:cNvPr>
            <p:cNvGrpSpPr>
              <a:grpSpLocks/>
            </p:cNvGrpSpPr>
            <p:nvPr/>
          </p:nvGrpSpPr>
          <p:grpSpPr bwMode="auto">
            <a:xfrm>
              <a:off x="4084576" y="1674557"/>
              <a:ext cx="974848" cy="504041"/>
              <a:chOff x="-88609" y="1747643"/>
              <a:chExt cx="2051050" cy="521083"/>
            </a:xfrm>
          </p:grpSpPr>
          <p:sp>
            <p:nvSpPr>
              <p:cNvPr id="13" name="矩形 35">
                <a:extLst>
                  <a:ext uri="{FF2B5EF4-FFF2-40B4-BE49-F238E27FC236}">
                    <a16:creationId xmlns:a16="http://schemas.microsoft.com/office/drawing/2014/main" id="{573B2919-E98E-4B47-97AD-EEA8139F0A16}"/>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4" name="TextBox 36">
                <a:extLst>
                  <a:ext uri="{FF2B5EF4-FFF2-40B4-BE49-F238E27FC236}">
                    <a16:creationId xmlns:a16="http://schemas.microsoft.com/office/drawing/2014/main" id="{0191570E-AFA9-3241-AF5D-D8CC7EA784D9}"/>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井下输送</a:t>
                </a:r>
                <a:endPar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8" name="组合 1">
              <a:extLst>
                <a:ext uri="{FF2B5EF4-FFF2-40B4-BE49-F238E27FC236}">
                  <a16:creationId xmlns:a16="http://schemas.microsoft.com/office/drawing/2014/main" id="{F791BEB4-8686-B849-B403-D9E8C1254398}"/>
                </a:ext>
              </a:extLst>
            </p:cNvPr>
            <p:cNvGrpSpPr>
              <a:grpSpLocks/>
            </p:cNvGrpSpPr>
            <p:nvPr/>
          </p:nvGrpSpPr>
          <p:grpSpPr bwMode="auto">
            <a:xfrm>
              <a:off x="7144333" y="1674556"/>
              <a:ext cx="974848" cy="504041"/>
              <a:chOff x="-88609" y="1747643"/>
              <a:chExt cx="2051050" cy="521083"/>
            </a:xfrm>
          </p:grpSpPr>
          <p:sp>
            <p:nvSpPr>
              <p:cNvPr id="11" name="矩形 35">
                <a:extLst>
                  <a:ext uri="{FF2B5EF4-FFF2-40B4-BE49-F238E27FC236}">
                    <a16:creationId xmlns:a16="http://schemas.microsoft.com/office/drawing/2014/main" id="{3C1AE7C4-8580-C34C-A5D6-A348CE0AC439}"/>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2" name="TextBox 36">
                <a:extLst>
                  <a:ext uri="{FF2B5EF4-FFF2-40B4-BE49-F238E27FC236}">
                    <a16:creationId xmlns:a16="http://schemas.microsoft.com/office/drawing/2014/main" id="{B929F3C5-09F3-4646-812E-72B9BBD5484F}"/>
                  </a:ext>
                </a:extLst>
              </p:cNvPr>
              <p:cNvSpPr>
                <a:spLocks noChangeArrowheads="1"/>
              </p:cNvSpPr>
              <p:nvPr/>
            </p:nvSpPr>
            <p:spPr bwMode="auto">
              <a:xfrm>
                <a:off x="-88609" y="1821882"/>
                <a:ext cx="2051050" cy="31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采场充填</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sp>
          <p:nvSpPr>
            <p:cNvPr id="9" name="右箭头 1">
              <a:extLst>
                <a:ext uri="{FF2B5EF4-FFF2-40B4-BE49-F238E27FC236}">
                  <a16:creationId xmlns:a16="http://schemas.microsoft.com/office/drawing/2014/main" id="{1D9387EF-62A8-9445-8F8A-EE64804E08B2}"/>
                </a:ext>
              </a:extLst>
            </p:cNvPr>
            <p:cNvSpPr>
              <a:spLocks noChangeArrowheads="1"/>
            </p:cNvSpPr>
            <p:nvPr/>
          </p:nvSpPr>
          <p:spPr bwMode="auto">
            <a:xfrm>
              <a:off x="2267808"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右箭头 1">
              <a:extLst>
                <a:ext uri="{FF2B5EF4-FFF2-40B4-BE49-F238E27FC236}">
                  <a16:creationId xmlns:a16="http://schemas.microsoft.com/office/drawing/2014/main" id="{648EC150-F152-754F-876B-BC9BB38005AF}"/>
                </a:ext>
              </a:extLst>
            </p:cNvPr>
            <p:cNvSpPr>
              <a:spLocks noChangeArrowheads="1"/>
            </p:cNvSpPr>
            <p:nvPr/>
          </p:nvSpPr>
          <p:spPr bwMode="auto">
            <a:xfrm>
              <a:off x="5315249"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nvGrpSpPr>
          <p:cNvPr id="53" name="组合 52">
            <a:extLst>
              <a:ext uri="{FF2B5EF4-FFF2-40B4-BE49-F238E27FC236}">
                <a16:creationId xmlns:a16="http://schemas.microsoft.com/office/drawing/2014/main" id="{713441DE-1F4E-7342-A79B-90CC4E7AE5CA}"/>
              </a:ext>
            </a:extLst>
          </p:cNvPr>
          <p:cNvGrpSpPr/>
          <p:nvPr/>
        </p:nvGrpSpPr>
        <p:grpSpPr>
          <a:xfrm>
            <a:off x="483920" y="1900830"/>
            <a:ext cx="8197850" cy="1878012"/>
            <a:chOff x="473075" y="4536825"/>
            <a:chExt cx="8197850" cy="1878012"/>
          </a:xfrm>
        </p:grpSpPr>
        <p:grpSp>
          <p:nvGrpSpPr>
            <p:cNvPr id="17" name="组合 19">
              <a:extLst>
                <a:ext uri="{FF2B5EF4-FFF2-40B4-BE49-F238E27FC236}">
                  <a16:creationId xmlns:a16="http://schemas.microsoft.com/office/drawing/2014/main" id="{1683D02F-4BD1-DE4E-9B56-B42D922F2F8D}"/>
                </a:ext>
              </a:extLst>
            </p:cNvPr>
            <p:cNvGrpSpPr>
              <a:grpSpLocks/>
            </p:cNvGrpSpPr>
            <p:nvPr/>
          </p:nvGrpSpPr>
          <p:grpSpPr bwMode="auto">
            <a:xfrm>
              <a:off x="801689" y="4903537"/>
              <a:ext cx="7673975" cy="1316038"/>
              <a:chOff x="136806" y="2992025"/>
              <a:chExt cx="7673901" cy="1316722"/>
            </a:xfrm>
          </p:grpSpPr>
          <p:grpSp>
            <p:nvGrpSpPr>
              <p:cNvPr id="18" name="组合 6">
                <a:extLst>
                  <a:ext uri="{FF2B5EF4-FFF2-40B4-BE49-F238E27FC236}">
                    <a16:creationId xmlns:a16="http://schemas.microsoft.com/office/drawing/2014/main" id="{C23EF8C9-FD92-434C-9B08-9D7A16B894C7}"/>
                  </a:ext>
                </a:extLst>
              </p:cNvPr>
              <p:cNvGrpSpPr>
                <a:grpSpLocks/>
              </p:cNvGrpSpPr>
              <p:nvPr/>
            </p:nvGrpSpPr>
            <p:grpSpPr bwMode="auto">
              <a:xfrm>
                <a:off x="136806" y="3219804"/>
                <a:ext cx="902811" cy="770868"/>
                <a:chOff x="136806" y="3219804"/>
                <a:chExt cx="902811" cy="770868"/>
              </a:xfrm>
            </p:grpSpPr>
            <p:sp>
              <p:nvSpPr>
                <p:cNvPr id="41" name="椭圆 40">
                  <a:extLst>
                    <a:ext uri="{FF2B5EF4-FFF2-40B4-BE49-F238E27FC236}">
                      <a16:creationId xmlns:a16="http://schemas.microsoft.com/office/drawing/2014/main" id="{AA5E10AD-395E-534B-B0F7-4D6FD79269C4}"/>
                    </a:ext>
                  </a:extLst>
                </p:cNvPr>
                <p:cNvSpPr/>
                <p:nvPr/>
              </p:nvSpPr>
              <p:spPr>
                <a:xfrm>
                  <a:off x="540027" y="3219156"/>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4055E9D3-5B1E-CC4C-9C19-FAA701A84EC5}"/>
                    </a:ext>
                  </a:extLst>
                </p:cNvPr>
                <p:cNvSpPr/>
                <p:nvPr/>
              </p:nvSpPr>
              <p:spPr>
                <a:xfrm>
                  <a:off x="344767" y="3424049"/>
                  <a:ext cx="163510"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B69BFC3B-EB01-6142-AF8C-356A02704DE2}"/>
                    </a:ext>
                  </a:extLst>
                </p:cNvPr>
                <p:cNvSpPr/>
                <p:nvPr/>
              </p:nvSpPr>
              <p:spPr>
                <a:xfrm>
                  <a:off x="452716" y="3330338"/>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a:ext uri="{FF2B5EF4-FFF2-40B4-BE49-F238E27FC236}">
                      <a16:creationId xmlns:a16="http://schemas.microsoft.com/office/drawing/2014/main" id="{43A0ADB6-B0D7-8D4B-B3F9-FB888409C182}"/>
                    </a:ext>
                  </a:extLst>
                </p:cNvPr>
                <p:cNvSpPr/>
                <p:nvPr/>
              </p:nvSpPr>
              <p:spPr>
                <a:xfrm>
                  <a:off x="503515" y="3431991"/>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E1E83BF4-BA9B-B043-BFF5-F6401AFC1E88}"/>
                    </a:ext>
                  </a:extLst>
                </p:cNvPr>
                <p:cNvSpPr/>
                <p:nvPr/>
              </p:nvSpPr>
              <p:spPr>
                <a:xfrm>
                  <a:off x="670201" y="3438344"/>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6B128692-675F-684D-8F5E-FDCD81A9A4E9}"/>
                    </a:ext>
                  </a:extLst>
                </p:cNvPr>
                <p:cNvSpPr/>
                <p:nvPr/>
              </p:nvSpPr>
              <p:spPr>
                <a:xfrm>
                  <a:off x="622576" y="3328750"/>
                  <a:ext cx="163511"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2">
                  <a:extLst>
                    <a:ext uri="{FF2B5EF4-FFF2-40B4-BE49-F238E27FC236}">
                      <a16:creationId xmlns:a16="http://schemas.microsoft.com/office/drawing/2014/main" id="{CA2ED60A-5CFB-1A42-AA0B-5F41A3A3B6E7}"/>
                    </a:ext>
                  </a:extLst>
                </p:cNvPr>
                <p:cNvSpPr>
                  <a:spLocks noChangeArrowheads="1"/>
                </p:cNvSpPr>
                <p:nvPr/>
              </p:nvSpPr>
              <p:spPr bwMode="auto">
                <a:xfrm>
                  <a:off x="136806" y="368289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废弃矿石</a:t>
                  </a:r>
                </a:p>
              </p:txBody>
            </p:sp>
          </p:grpSp>
          <p:cxnSp>
            <p:nvCxnSpPr>
              <p:cNvPr id="19" name="直接箭头连接符 4">
                <a:extLst>
                  <a:ext uri="{FF2B5EF4-FFF2-40B4-BE49-F238E27FC236}">
                    <a16:creationId xmlns:a16="http://schemas.microsoft.com/office/drawing/2014/main" id="{6F50EBC6-49A0-FB42-B729-2043C0FC0B11}"/>
                  </a:ext>
                </a:extLst>
              </p:cNvPr>
              <p:cNvCxnSpPr>
                <a:cxnSpLocks noChangeShapeType="1"/>
              </p:cNvCxnSpPr>
              <p:nvPr/>
            </p:nvCxnSpPr>
            <p:spPr bwMode="auto">
              <a:xfrm>
                <a:off x="1054514"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60">
                <a:extLst>
                  <a:ext uri="{FF2B5EF4-FFF2-40B4-BE49-F238E27FC236}">
                    <a16:creationId xmlns:a16="http://schemas.microsoft.com/office/drawing/2014/main" id="{28BB45F0-A5B5-FB40-AD60-05BFC13C6756}"/>
                  </a:ext>
                </a:extLst>
              </p:cNvPr>
              <p:cNvSpPr>
                <a:spLocks noChangeArrowheads="1"/>
              </p:cNvSpPr>
              <p:nvPr/>
            </p:nvSpPr>
            <p:spPr bwMode="auto">
              <a:xfrm>
                <a:off x="1001581" y="315971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100">
                    <a:solidFill>
                      <a:srgbClr val="595959"/>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研磨</a:t>
                </a:r>
              </a:p>
            </p:txBody>
          </p:sp>
          <p:grpSp>
            <p:nvGrpSpPr>
              <p:cNvPr id="21" name="组合 13">
                <a:extLst>
                  <a:ext uri="{FF2B5EF4-FFF2-40B4-BE49-F238E27FC236}">
                    <a16:creationId xmlns:a16="http://schemas.microsoft.com/office/drawing/2014/main" id="{CF421B67-97B3-7E4C-8DAB-AF011F6983C3}"/>
                  </a:ext>
                </a:extLst>
              </p:cNvPr>
              <p:cNvGrpSpPr>
                <a:grpSpLocks/>
              </p:cNvGrpSpPr>
              <p:nvPr/>
            </p:nvGrpSpPr>
            <p:grpSpPr bwMode="auto">
              <a:xfrm>
                <a:off x="1512243" y="3300966"/>
                <a:ext cx="543739" cy="689706"/>
                <a:chOff x="1512243" y="3300966"/>
                <a:chExt cx="543739" cy="689706"/>
              </a:xfrm>
            </p:grpSpPr>
            <p:sp>
              <p:nvSpPr>
                <p:cNvPr id="39" name="椭圆 38">
                  <a:extLst>
                    <a:ext uri="{FF2B5EF4-FFF2-40B4-BE49-F238E27FC236}">
                      <a16:creationId xmlns:a16="http://schemas.microsoft.com/office/drawing/2014/main" id="{83EC9605-092A-694D-BD79-7790082F3E0C}"/>
                    </a:ext>
                  </a:extLst>
                </p:cNvPr>
                <p:cNvSpPr/>
                <p:nvPr/>
              </p:nvSpPr>
              <p:spPr>
                <a:xfrm>
                  <a:off x="1538556" y="3301748"/>
                  <a:ext cx="490532" cy="247779"/>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7">
                  <a:extLst>
                    <a:ext uri="{FF2B5EF4-FFF2-40B4-BE49-F238E27FC236}">
                      <a16:creationId xmlns:a16="http://schemas.microsoft.com/office/drawing/2014/main" id="{91DD1761-E45F-0D40-A81E-40654A899DC1}"/>
                    </a:ext>
                  </a:extLst>
                </p:cNvPr>
                <p:cNvSpPr>
                  <a:spLocks noChangeArrowheads="1"/>
                </p:cNvSpPr>
                <p:nvPr/>
              </p:nvSpPr>
              <p:spPr bwMode="auto">
                <a:xfrm>
                  <a:off x="1512243" y="368289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矿渣</a:t>
                  </a:r>
                </a:p>
              </p:txBody>
            </p:sp>
          </p:grpSp>
          <p:sp>
            <p:nvSpPr>
              <p:cNvPr id="22" name="矩形 66">
                <a:extLst>
                  <a:ext uri="{FF2B5EF4-FFF2-40B4-BE49-F238E27FC236}">
                    <a16:creationId xmlns:a16="http://schemas.microsoft.com/office/drawing/2014/main" id="{8E8B3A9E-42A9-E144-B1EB-E8379C76B4A7}"/>
                  </a:ext>
                </a:extLst>
              </p:cNvPr>
              <p:cNvSpPr>
                <a:spLocks noChangeArrowheads="1"/>
              </p:cNvSpPr>
              <p:nvPr/>
            </p:nvSpPr>
            <p:spPr bwMode="auto">
              <a:xfrm>
                <a:off x="3394009" y="3317337"/>
                <a:ext cx="7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高浓度</a:t>
                </a:r>
                <a:endParaRPr lang="en-US" altLang="zh-CN"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矿浆</a:t>
                </a:r>
              </a:p>
            </p:txBody>
          </p:sp>
          <p:cxnSp>
            <p:nvCxnSpPr>
              <p:cNvPr id="23" name="直接箭头连接符 62">
                <a:extLst>
                  <a:ext uri="{FF2B5EF4-FFF2-40B4-BE49-F238E27FC236}">
                    <a16:creationId xmlns:a16="http://schemas.microsoft.com/office/drawing/2014/main" id="{C1D1981C-A3E6-2C4E-9CD2-5EE393937608}"/>
                  </a:ext>
                </a:extLst>
              </p:cNvPr>
              <p:cNvCxnSpPr>
                <a:cxnSpLocks noChangeShapeType="1"/>
              </p:cNvCxnSpPr>
              <p:nvPr/>
            </p:nvCxnSpPr>
            <p:spPr bwMode="auto">
              <a:xfrm>
                <a:off x="2085788"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63">
                <a:extLst>
                  <a:ext uri="{FF2B5EF4-FFF2-40B4-BE49-F238E27FC236}">
                    <a16:creationId xmlns:a16="http://schemas.microsoft.com/office/drawing/2014/main" id="{81B4BEEC-E861-DC4D-A258-81AB40320760}"/>
                  </a:ext>
                </a:extLst>
              </p:cNvPr>
              <p:cNvGrpSpPr>
                <a:grpSpLocks/>
              </p:cNvGrpSpPr>
              <p:nvPr/>
            </p:nvGrpSpPr>
            <p:grpSpPr bwMode="auto">
              <a:xfrm>
                <a:off x="2500611" y="2992025"/>
                <a:ext cx="521224" cy="1175617"/>
                <a:chOff x="1872341" y="2003184"/>
                <a:chExt cx="814588" cy="1837296"/>
              </a:xfrm>
            </p:grpSpPr>
            <p:sp>
              <p:nvSpPr>
                <p:cNvPr id="37" name="矩形 36">
                  <a:extLst>
                    <a:ext uri="{FF2B5EF4-FFF2-40B4-BE49-F238E27FC236}">
                      <a16:creationId xmlns:a16="http://schemas.microsoft.com/office/drawing/2014/main" id="{7929F10F-F354-E64E-A8BF-075CA7BD15FD}"/>
                    </a:ext>
                  </a:extLst>
                </p:cNvPr>
                <p:cNvSpPr/>
                <p:nvPr/>
              </p:nvSpPr>
              <p:spPr>
                <a:xfrm>
                  <a:off x="1872278" y="2003184"/>
                  <a:ext cx="813761" cy="1350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dirty="0">
                      <a:latin typeface="微软雅黑" panose="020B0503020204020204" pitchFamily="34" charset="-122"/>
                      <a:ea typeface="微软雅黑" panose="020B0503020204020204" pitchFamily="34" charset="-122"/>
                    </a:rPr>
                    <a:t>浓</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密</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机</a:t>
                  </a:r>
                </a:p>
              </p:txBody>
            </p:sp>
            <p:sp>
              <p:nvSpPr>
                <p:cNvPr id="38" name="三角形 6">
                  <a:extLst>
                    <a:ext uri="{FF2B5EF4-FFF2-40B4-BE49-F238E27FC236}">
                      <a16:creationId xmlns:a16="http://schemas.microsoft.com/office/drawing/2014/main" id="{1F893483-26AD-A242-BCE3-6906D51A552D}"/>
                    </a:ext>
                  </a:extLst>
                </p:cNvPr>
                <p:cNvSpPr/>
                <p:nvPr/>
              </p:nvSpPr>
              <p:spPr>
                <a:xfrm rot="10800000">
                  <a:off x="1872278" y="3353551"/>
                  <a:ext cx="813761" cy="486529"/>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grpSp>
          <p:cxnSp>
            <p:nvCxnSpPr>
              <p:cNvPr id="25" name="直接箭头连接符 67">
                <a:extLst>
                  <a:ext uri="{FF2B5EF4-FFF2-40B4-BE49-F238E27FC236}">
                    <a16:creationId xmlns:a16="http://schemas.microsoft.com/office/drawing/2014/main" id="{BF31F51F-07DA-4D4D-A8C8-24A7DCAF4478}"/>
                  </a:ext>
                </a:extLst>
              </p:cNvPr>
              <p:cNvCxnSpPr>
                <a:cxnSpLocks noChangeShapeType="1"/>
              </p:cNvCxnSpPr>
              <p:nvPr/>
            </p:nvCxnSpPr>
            <p:spPr bwMode="auto">
              <a:xfrm>
                <a:off x="3059874" y="344780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68">
                <a:extLst>
                  <a:ext uri="{FF2B5EF4-FFF2-40B4-BE49-F238E27FC236}">
                    <a16:creationId xmlns:a16="http://schemas.microsoft.com/office/drawing/2014/main" id="{8AA578F0-CAF2-9744-AAB1-AF9BF71F31DB}"/>
                  </a:ext>
                </a:extLst>
              </p:cNvPr>
              <p:cNvCxnSpPr>
                <a:cxnSpLocks noChangeShapeType="1"/>
              </p:cNvCxnSpPr>
              <p:nvPr/>
            </p:nvCxnSpPr>
            <p:spPr bwMode="auto">
              <a:xfrm>
                <a:off x="4067958" y="343582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a:extLst>
                  <a:ext uri="{FF2B5EF4-FFF2-40B4-BE49-F238E27FC236}">
                    <a16:creationId xmlns:a16="http://schemas.microsoft.com/office/drawing/2014/main" id="{0FADEA1B-55C8-2346-B4BA-82528476FD9A}"/>
                  </a:ext>
                </a:extLst>
              </p:cNvPr>
              <p:cNvSpPr/>
              <p:nvPr/>
            </p:nvSpPr>
            <p:spPr>
              <a:xfrm>
                <a:off x="4457939" y="3268394"/>
                <a:ext cx="944554"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a:solidFill>
                      <a:srgbClr val="000000"/>
                    </a:solidFill>
                    <a:latin typeface="微软雅黑" panose="020B0503020204020204" pitchFamily="34" charset="-122"/>
                    <a:ea typeface="微软雅黑" panose="020B0503020204020204" pitchFamily="34" charset="-122"/>
                  </a:rPr>
                  <a:t>搅拌机</a:t>
                </a:r>
              </a:p>
            </p:txBody>
          </p:sp>
          <p:sp>
            <p:nvSpPr>
              <p:cNvPr id="28" name="矩形 70">
                <a:extLst>
                  <a:ext uri="{FF2B5EF4-FFF2-40B4-BE49-F238E27FC236}">
                    <a16:creationId xmlns:a16="http://schemas.microsoft.com/office/drawing/2014/main" id="{2A2A63DE-5FF1-B349-B5FA-CB37487E2D8D}"/>
                  </a:ext>
                </a:extLst>
              </p:cNvPr>
              <p:cNvSpPr>
                <a:spLocks noChangeArrowheads="1"/>
              </p:cNvSpPr>
              <p:nvPr/>
            </p:nvSpPr>
            <p:spPr bwMode="auto">
              <a:xfrm>
                <a:off x="4658693" y="40009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水泥</a:t>
                </a:r>
              </a:p>
            </p:txBody>
          </p:sp>
          <p:cxnSp>
            <p:nvCxnSpPr>
              <p:cNvPr id="29" name="直接箭头连接符 15">
                <a:extLst>
                  <a:ext uri="{FF2B5EF4-FFF2-40B4-BE49-F238E27FC236}">
                    <a16:creationId xmlns:a16="http://schemas.microsoft.com/office/drawing/2014/main" id="{74E8F7F4-77E1-D340-A93C-4263192BFEEE}"/>
                  </a:ext>
                </a:extLst>
              </p:cNvPr>
              <p:cNvCxnSpPr>
                <a:cxnSpLocks noChangeShapeType="1"/>
                <a:stCxn id="28" idx="0"/>
              </p:cNvCxnSpPr>
              <p:nvPr/>
            </p:nvCxnSpPr>
            <p:spPr bwMode="auto">
              <a:xfrm flipH="1" flipV="1">
                <a:off x="4930562" y="3723846"/>
                <a:ext cx="1" cy="27712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71">
                <a:extLst>
                  <a:ext uri="{FF2B5EF4-FFF2-40B4-BE49-F238E27FC236}">
                    <a16:creationId xmlns:a16="http://schemas.microsoft.com/office/drawing/2014/main" id="{8678F15B-B308-C845-9494-E5EFAFFB0CA8}"/>
                  </a:ext>
                </a:extLst>
              </p:cNvPr>
              <p:cNvCxnSpPr>
                <a:cxnSpLocks noChangeShapeType="1"/>
              </p:cNvCxnSpPr>
              <p:nvPr/>
            </p:nvCxnSpPr>
            <p:spPr bwMode="auto">
              <a:xfrm>
                <a:off x="5432063" y="344522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72">
                <a:extLst>
                  <a:ext uri="{FF2B5EF4-FFF2-40B4-BE49-F238E27FC236}">
                    <a16:creationId xmlns:a16="http://schemas.microsoft.com/office/drawing/2014/main" id="{06064AD8-4ABE-EF46-B0F7-4C8C426785BD}"/>
                  </a:ext>
                </a:extLst>
              </p:cNvPr>
              <p:cNvSpPr>
                <a:spLocks noChangeArrowheads="1"/>
              </p:cNvSpPr>
              <p:nvPr/>
            </p:nvSpPr>
            <p:spPr bwMode="auto">
              <a:xfrm>
                <a:off x="5746529" y="3245169"/>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膏体</a:t>
                </a:r>
              </a:p>
            </p:txBody>
          </p:sp>
          <p:cxnSp>
            <p:nvCxnSpPr>
              <p:cNvPr id="32" name="直接箭头连接符 73">
                <a:extLst>
                  <a:ext uri="{FF2B5EF4-FFF2-40B4-BE49-F238E27FC236}">
                    <a16:creationId xmlns:a16="http://schemas.microsoft.com/office/drawing/2014/main" id="{9D4F0108-4064-E743-8C23-CEF146DA5141}"/>
                  </a:ext>
                </a:extLst>
              </p:cNvPr>
              <p:cNvCxnSpPr>
                <a:cxnSpLocks noChangeShapeType="1"/>
              </p:cNvCxnSpPr>
              <p:nvPr/>
            </p:nvCxnSpPr>
            <p:spPr bwMode="auto">
              <a:xfrm>
                <a:off x="6330552" y="3436048"/>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18">
                <a:extLst>
                  <a:ext uri="{FF2B5EF4-FFF2-40B4-BE49-F238E27FC236}">
                    <a16:creationId xmlns:a16="http://schemas.microsoft.com/office/drawing/2014/main" id="{B01C1395-2CDD-8648-A594-D91865F0FDBC}"/>
                  </a:ext>
                </a:extLst>
              </p:cNvPr>
              <p:cNvGrpSpPr>
                <a:grpSpLocks/>
              </p:cNvGrpSpPr>
              <p:nvPr/>
            </p:nvGrpSpPr>
            <p:grpSpPr bwMode="auto">
              <a:xfrm>
                <a:off x="6746521" y="3268480"/>
                <a:ext cx="1064186" cy="404109"/>
                <a:chOff x="6794003" y="3337701"/>
                <a:chExt cx="1325178" cy="404109"/>
              </a:xfrm>
            </p:grpSpPr>
            <p:sp>
              <p:nvSpPr>
                <p:cNvPr id="34" name="矩形 33">
                  <a:extLst>
                    <a:ext uri="{FF2B5EF4-FFF2-40B4-BE49-F238E27FC236}">
                      <a16:creationId xmlns:a16="http://schemas.microsoft.com/office/drawing/2014/main" id="{F81A1433-893D-0A44-AB84-207516496FCB}"/>
                    </a:ext>
                  </a:extLst>
                </p:cNvPr>
                <p:cNvSpPr/>
                <p:nvPr/>
              </p:nvSpPr>
              <p:spPr>
                <a:xfrm>
                  <a:off x="7016117" y="3337615"/>
                  <a:ext cx="942942"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000000"/>
                      </a:solidFill>
                      <a:latin typeface="微软雅黑" panose="020B0503020204020204" pitchFamily="34" charset="-122"/>
                      <a:ea typeface="微软雅黑" panose="020B0503020204020204" pitchFamily="34" charset="-122"/>
                    </a:rPr>
                    <a:t>泵送</a:t>
                  </a:r>
                </a:p>
              </p:txBody>
            </p:sp>
            <p:sp>
              <p:nvSpPr>
                <p:cNvPr id="35" name="椭圆 16">
                  <a:extLst>
                    <a:ext uri="{FF2B5EF4-FFF2-40B4-BE49-F238E27FC236}">
                      <a16:creationId xmlns:a16="http://schemas.microsoft.com/office/drawing/2014/main" id="{A4C5B1B0-547D-F84B-9E0B-BDBC9D945EED}"/>
                    </a:ext>
                  </a:extLst>
                </p:cNvPr>
                <p:cNvSpPr>
                  <a:spLocks noChangeArrowheads="1"/>
                </p:cNvSpPr>
                <p:nvPr/>
              </p:nvSpPr>
              <p:spPr bwMode="auto">
                <a:xfrm>
                  <a:off x="6794003" y="3431645"/>
                  <a:ext cx="220978" cy="209698"/>
                </a:xfrm>
                <a:prstGeom prst="ellipse">
                  <a:avLst/>
                </a:prstGeom>
                <a:solidFill>
                  <a:schemeClr val="bg1"/>
                </a:solidFill>
                <a:ln w="1905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矩形 17">
                  <a:extLst>
                    <a:ext uri="{FF2B5EF4-FFF2-40B4-BE49-F238E27FC236}">
                      <a16:creationId xmlns:a16="http://schemas.microsoft.com/office/drawing/2014/main" id="{4603DD6C-C5C9-D34A-A357-87B8E3DCCA00}"/>
                    </a:ext>
                  </a:extLst>
                </p:cNvPr>
                <p:cNvSpPr>
                  <a:spLocks noChangeArrowheads="1"/>
                </p:cNvSpPr>
                <p:nvPr/>
              </p:nvSpPr>
              <p:spPr bwMode="auto">
                <a:xfrm>
                  <a:off x="7956282" y="3548810"/>
                  <a:ext cx="162899" cy="120993"/>
                </a:xfrm>
                <a:prstGeom prst="rect">
                  <a:avLst/>
                </a:prstGeom>
                <a:solidFill>
                  <a:schemeClr val="bg1"/>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sp>
          <p:nvSpPr>
            <p:cNvPr id="48" name="椭圆 21">
              <a:extLst>
                <a:ext uri="{FF2B5EF4-FFF2-40B4-BE49-F238E27FC236}">
                  <a16:creationId xmlns:a16="http://schemas.microsoft.com/office/drawing/2014/main" id="{C9BF92D2-B8B0-1648-A6BF-14257AAF51AC}"/>
                </a:ext>
              </a:extLst>
            </p:cNvPr>
            <p:cNvSpPr>
              <a:spLocks noChangeArrowheads="1"/>
            </p:cNvSpPr>
            <p:nvPr/>
          </p:nvSpPr>
          <p:spPr bwMode="auto">
            <a:xfrm>
              <a:off x="473075" y="4536825"/>
              <a:ext cx="8197850" cy="187801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sp>
        <p:nvSpPr>
          <p:cNvPr id="52" name="文本框 51">
            <a:extLst>
              <a:ext uri="{FF2B5EF4-FFF2-40B4-BE49-F238E27FC236}">
                <a16:creationId xmlns:a16="http://schemas.microsoft.com/office/drawing/2014/main" id="{500E129D-C557-7744-818A-3E74E6F79F39}"/>
              </a:ext>
            </a:extLst>
          </p:cNvPr>
          <p:cNvSpPr txBox="1"/>
          <p:nvPr/>
        </p:nvSpPr>
        <p:spPr>
          <a:xfrm>
            <a:off x="708954" y="4123294"/>
            <a:ext cx="1650420" cy="1754326"/>
          </a:xfrm>
          <a:prstGeom prst="rect">
            <a:avLst/>
          </a:prstGeom>
          <a:noFill/>
        </p:spPr>
        <p:txBody>
          <a:bodyPr wrap="square" rtlCol="0">
            <a:spAutoFit/>
          </a:bodyPr>
          <a:lstStyle/>
          <a:p>
            <a:pPr algn="ctr"/>
            <a:r>
              <a:rPr kumimoji="1" lang="zh-CN" altLang="en-US" b="1" dirty="0"/>
              <a:t>精准控制</a:t>
            </a:r>
            <a:endParaRPr kumimoji="1" lang="en-US" altLang="zh-CN" b="1" dirty="0"/>
          </a:p>
          <a:p>
            <a:pPr algn="ctr"/>
            <a:endParaRPr kumimoji="1" lang="en-US" altLang="zh-CN" b="1" dirty="0"/>
          </a:p>
          <a:p>
            <a:pPr marL="285750" indent="-285750">
              <a:buFont typeface="Arial" panose="020B0604020202020204" pitchFamily="34" charset="0"/>
              <a:buChar char="•"/>
            </a:pPr>
            <a:r>
              <a:rPr kumimoji="1" lang="zh-CN" altLang="en-US" dirty="0"/>
              <a:t>浓度控制</a:t>
            </a:r>
            <a:endParaRPr kumimoji="1" lang="en-US" altLang="zh-CN" dirty="0"/>
          </a:p>
          <a:p>
            <a:pPr marL="285750" indent="-285750">
              <a:buFont typeface="Arial" panose="020B0604020202020204" pitchFamily="34" charset="0"/>
              <a:buChar char="•"/>
            </a:pPr>
            <a:r>
              <a:rPr kumimoji="1" lang="zh-CN" altLang="en-US" dirty="0"/>
              <a:t>强度控制</a:t>
            </a:r>
            <a:endParaRPr kumimoji="1" lang="en-US" altLang="zh-CN" dirty="0"/>
          </a:p>
          <a:p>
            <a:pPr marL="285750" indent="-285750">
              <a:buFont typeface="Arial" panose="020B0604020202020204" pitchFamily="34" charset="0"/>
              <a:buChar char="•"/>
            </a:pPr>
            <a:r>
              <a:rPr kumimoji="1" lang="zh-CN" altLang="en-US" dirty="0"/>
              <a:t>成本控制</a:t>
            </a:r>
            <a:endParaRPr kumimoji="1" lang="en-US" altLang="zh-CN" dirty="0"/>
          </a:p>
          <a:p>
            <a:pPr marL="285750" indent="-285750">
              <a:buFont typeface="Arial" panose="020B0604020202020204" pitchFamily="34" charset="0"/>
              <a:buChar char="•"/>
            </a:pPr>
            <a:endParaRPr kumimoji="1" lang="en-US" altLang="zh-CN" dirty="0"/>
          </a:p>
        </p:txBody>
      </p:sp>
      <p:sp>
        <p:nvSpPr>
          <p:cNvPr id="55" name="文本框 54">
            <a:extLst>
              <a:ext uri="{FF2B5EF4-FFF2-40B4-BE49-F238E27FC236}">
                <a16:creationId xmlns:a16="http://schemas.microsoft.com/office/drawing/2014/main" id="{8BDEF861-0B38-AB41-AC24-4749C46F6190}"/>
              </a:ext>
            </a:extLst>
          </p:cNvPr>
          <p:cNvSpPr txBox="1"/>
          <p:nvPr/>
        </p:nvSpPr>
        <p:spPr>
          <a:xfrm>
            <a:off x="3748558" y="4150167"/>
            <a:ext cx="1650420" cy="1477328"/>
          </a:xfrm>
          <a:prstGeom prst="rect">
            <a:avLst/>
          </a:prstGeom>
          <a:noFill/>
        </p:spPr>
        <p:txBody>
          <a:bodyPr wrap="square" rtlCol="0">
            <a:spAutoFit/>
          </a:bodyPr>
          <a:lstStyle/>
          <a:p>
            <a:pPr algn="ctr"/>
            <a:r>
              <a:rPr kumimoji="1" lang="zh-CN" altLang="en-US" b="1" dirty="0"/>
              <a:t>实时感知</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管道压力</a:t>
            </a:r>
            <a:endParaRPr kumimoji="1" lang="en-US" altLang="zh-CN" dirty="0"/>
          </a:p>
          <a:p>
            <a:pPr marL="285750" indent="-285750">
              <a:buFont typeface="Arial" panose="020B0604020202020204" pitchFamily="34" charset="0"/>
              <a:buChar char="•"/>
            </a:pPr>
            <a:r>
              <a:rPr kumimoji="1" lang="zh-CN" altLang="en-US" dirty="0"/>
              <a:t>空管分布</a:t>
            </a:r>
            <a:endParaRPr kumimoji="1" lang="en-US" altLang="zh-CN" dirty="0"/>
          </a:p>
          <a:p>
            <a:pPr marL="285750" indent="-285750">
              <a:buFont typeface="Arial" panose="020B0604020202020204" pitchFamily="34" charset="0"/>
              <a:buChar char="•"/>
            </a:pPr>
            <a:r>
              <a:rPr kumimoji="1" lang="zh-CN" altLang="en-US" dirty="0"/>
              <a:t>堵管位置</a:t>
            </a:r>
            <a:endParaRPr kumimoji="1" lang="en-US" altLang="zh-CN" dirty="0"/>
          </a:p>
        </p:txBody>
      </p:sp>
    </p:spTree>
    <p:extLst>
      <p:ext uri="{BB962C8B-B14F-4D97-AF65-F5344CB8AC3E}">
        <p14:creationId xmlns:p14="http://schemas.microsoft.com/office/powerpoint/2010/main" val="17327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505439BE-ADD4-9840-B60A-28AF7CE7A617}"/>
              </a:ext>
            </a:extLst>
          </p:cNvPr>
          <p:cNvSpPr>
            <a:spLocks noChangeArrowheads="1"/>
          </p:cNvSpPr>
          <p:nvPr/>
        </p:nvSpPr>
        <p:spPr bwMode="auto">
          <a:xfrm>
            <a:off x="225780" y="2373807"/>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什么是智能控制系统？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1">
            <a:extLst>
              <a:ext uri="{FF2B5EF4-FFF2-40B4-BE49-F238E27FC236}">
                <a16:creationId xmlns:a16="http://schemas.microsoft.com/office/drawing/2014/main" id="{59A902AF-A477-D84B-A2EE-A9502C41DE17}"/>
              </a:ext>
            </a:extLst>
          </p:cNvPr>
          <p:cNvSpPr>
            <a:spLocks noChangeArrowheads="1"/>
          </p:cNvSpPr>
          <p:nvPr/>
        </p:nvSpPr>
        <p:spPr bwMode="auto">
          <a:xfrm>
            <a:off x="510910" y="2951625"/>
            <a:ext cx="6965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在</a:t>
            </a:r>
            <a:r>
              <a:rPr lang="zh-CN" altLang="en-US" sz="1600" b="1" dirty="0">
                <a:solidFill>
                  <a:srgbClr val="333333"/>
                </a:solidFill>
                <a:latin typeface="微软雅黑" panose="020B0503020204020204" pitchFamily="34" charset="-122"/>
                <a:ea typeface="微软雅黑" panose="020B0503020204020204" pitchFamily="34" charset="-122"/>
              </a:rPr>
              <a:t>无人干预</a:t>
            </a:r>
            <a:r>
              <a:rPr lang="zh-CN" altLang="en-US" sz="1600" dirty="0">
                <a:solidFill>
                  <a:srgbClr val="333333"/>
                </a:solidFill>
                <a:latin typeface="微软雅黑" panose="020B0503020204020204" pitchFamily="34" charset="-122"/>
                <a:ea typeface="微软雅黑" panose="020B0503020204020204" pitchFamily="34" charset="-122"/>
              </a:rPr>
              <a:t>的情况下能</a:t>
            </a:r>
            <a:r>
              <a:rPr lang="zh-CN" altLang="en-US" sz="1600" b="1" dirty="0">
                <a:solidFill>
                  <a:srgbClr val="333333"/>
                </a:solidFill>
                <a:latin typeface="微软雅黑" panose="020B0503020204020204" pitchFamily="34" charset="-122"/>
                <a:ea typeface="微软雅黑" panose="020B0503020204020204" pitchFamily="34" charset="-122"/>
              </a:rPr>
              <a:t>自主</a:t>
            </a:r>
            <a:r>
              <a:rPr lang="zh-CN" altLang="en-US" sz="1600" dirty="0">
                <a:solidFill>
                  <a:srgbClr val="333333"/>
                </a:solidFill>
                <a:latin typeface="微软雅黑" panose="020B0503020204020204" pitchFamily="34" charset="-122"/>
                <a:ea typeface="微软雅黑" panose="020B0503020204020204" pitchFamily="34" charset="-122"/>
              </a:rPr>
              <a:t>地驱动机器</a:t>
            </a:r>
            <a:r>
              <a:rPr lang="zh-CN" altLang="en-US" sz="1600" b="1" dirty="0">
                <a:solidFill>
                  <a:srgbClr val="333333"/>
                </a:solidFill>
                <a:latin typeface="微软雅黑" panose="020B0503020204020204" pitchFamily="34" charset="-122"/>
                <a:ea typeface="微软雅黑" panose="020B0503020204020204" pitchFamily="34" charset="-122"/>
              </a:rPr>
              <a:t>实现控制目标</a:t>
            </a:r>
            <a:r>
              <a:rPr lang="zh-CN" altLang="en-US" sz="1600" dirty="0">
                <a:solidFill>
                  <a:srgbClr val="333333"/>
                </a:solidFill>
                <a:latin typeface="微软雅黑" panose="020B0503020204020204" pitchFamily="34" charset="-122"/>
                <a:ea typeface="微软雅黑" panose="020B0503020204020204" pitchFamily="34" charset="-122"/>
              </a:rPr>
              <a:t>的自动控制技术。</a:t>
            </a:r>
            <a:endParaRPr lang="en-US" altLang="zh-CN" sz="1600" dirty="0">
              <a:solidFill>
                <a:srgbClr val="333333"/>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基于</a:t>
            </a:r>
            <a:r>
              <a:rPr lang="zh-CN" altLang="en-US" sz="1600" b="1" dirty="0">
                <a:solidFill>
                  <a:srgbClr val="333333"/>
                </a:solidFill>
                <a:latin typeface="微软雅黑" panose="020B0503020204020204" pitchFamily="34" charset="-122"/>
                <a:ea typeface="微软雅黑" panose="020B0503020204020204" pitchFamily="34" charset="-122"/>
              </a:rPr>
              <a:t>历史监测数据</a:t>
            </a:r>
            <a:r>
              <a:rPr lang="zh-CN" altLang="en-US" sz="1600" dirty="0">
                <a:solidFill>
                  <a:srgbClr val="333333"/>
                </a:solidFill>
                <a:latin typeface="微软雅黑" panose="020B0503020204020204" pitchFamily="34" charset="-122"/>
                <a:ea typeface="微软雅黑" panose="020B0503020204020204" pitchFamily="34" charset="-122"/>
              </a:rPr>
              <a:t>、自主地学习生产规律，优化内部模型。</a:t>
            </a:r>
            <a:endParaRPr lang="zh-CN" altLang="en-US" sz="1600" dirty="0">
              <a:latin typeface="微软雅黑" panose="020B0503020204020204" pitchFamily="34" charset="-122"/>
              <a:ea typeface="微软雅黑" panose="020B0503020204020204" pitchFamily="34" charset="-122"/>
            </a:endParaRPr>
          </a:p>
        </p:txBody>
      </p:sp>
      <p:sp>
        <p:nvSpPr>
          <p:cNvPr id="6" name="TextBox 36">
            <a:extLst>
              <a:ext uri="{FF2B5EF4-FFF2-40B4-BE49-F238E27FC236}">
                <a16:creationId xmlns:a16="http://schemas.microsoft.com/office/drawing/2014/main" id="{BF9AC07F-5601-D640-B519-3D95B302D71F}"/>
              </a:ext>
            </a:extLst>
          </p:cNvPr>
          <p:cNvSpPr>
            <a:spLocks noChangeArrowheads="1"/>
          </p:cNvSpPr>
          <p:nvPr/>
        </p:nvSpPr>
        <p:spPr bwMode="auto">
          <a:xfrm>
            <a:off x="224192" y="3684927"/>
            <a:ext cx="8640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为什么充填需要智能控制决策系统？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3">
            <a:extLst>
              <a:ext uri="{FF2B5EF4-FFF2-40B4-BE49-F238E27FC236}">
                <a16:creationId xmlns:a16="http://schemas.microsoft.com/office/drawing/2014/main" id="{31B16C3B-CB0F-CB48-BECE-9A3DFB4E74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281" y="3844266"/>
            <a:ext cx="2766853"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6">
            <a:extLst>
              <a:ext uri="{FF2B5EF4-FFF2-40B4-BE49-F238E27FC236}">
                <a16:creationId xmlns:a16="http://schemas.microsoft.com/office/drawing/2014/main" id="{CA57B098-0C39-A44E-9B7A-3E8B516B52AE}"/>
              </a:ext>
            </a:extLst>
          </p:cNvPr>
          <p:cNvSpPr>
            <a:spLocks noChangeArrowheads="1"/>
          </p:cNvSpPr>
          <p:nvPr/>
        </p:nvSpPr>
        <p:spPr bwMode="auto">
          <a:xfrm>
            <a:off x="-165153" y="4088267"/>
            <a:ext cx="4516037"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1"/>
            <a:r>
              <a:rPr lang="zh-CN" altLang="en-US" sz="1600" dirty="0">
                <a:latin typeface="微软雅黑" panose="020B0503020204020204" pitchFamily="34" charset="-122"/>
                <a:ea typeface="微软雅黑" panose="020B0503020204020204" pitchFamily="34" charset="-122"/>
              </a:rPr>
              <a:t>现有的自动化系统只能做到以人为主导的</a:t>
            </a:r>
            <a:r>
              <a:rPr lang="zh-CN" altLang="en-US" sz="1600" b="1" dirty="0">
                <a:latin typeface="微软雅黑" panose="020B0503020204020204" pitchFamily="34" charset="-122"/>
                <a:ea typeface="微软雅黑" panose="020B0503020204020204" pitchFamily="34" charset="-122"/>
              </a:rPr>
              <a:t>自动控制</a:t>
            </a:r>
            <a:r>
              <a:rPr lang="en-US" altLang="zh-CN" sz="1600" dirty="0">
                <a:latin typeface="微软雅黑" panose="020B0503020204020204" pitchFamily="34" charset="-122"/>
                <a:ea typeface="微软雅黑" panose="020B0503020204020204" pitchFamily="34" charset="-122"/>
              </a:rPr>
              <a:t>;</a:t>
            </a: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人工决策</a:t>
            </a:r>
            <a:r>
              <a:rPr lang="zh-CN" altLang="en-US" sz="1600" b="1" dirty="0">
                <a:solidFill>
                  <a:srgbClr val="FF0000"/>
                </a:solidFill>
                <a:latin typeface="微软雅黑" panose="020B0503020204020204" pitchFamily="34" charset="-122"/>
                <a:ea typeface="微软雅黑" panose="020B0503020204020204" pitchFamily="34" charset="-122"/>
              </a:rPr>
              <a:t>精度差、成本波动</a:t>
            </a:r>
            <a:r>
              <a:rPr lang="zh-CN" altLang="en-US" sz="1600" dirty="0">
                <a:latin typeface="微软雅黑" panose="020B0503020204020204" pitchFamily="34" charset="-122"/>
                <a:ea typeface="微软雅黑" panose="020B0503020204020204" pitchFamily="34" charset="-122"/>
              </a:rPr>
              <a:t>，且依赖于操作员经验</a:t>
            </a:r>
            <a:endParaRPr lang="en-US" altLang="zh-CN" sz="1600" dirty="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响应智慧矿山号召，实现智能化可以间接推进充填站</a:t>
            </a:r>
            <a:r>
              <a:rPr lang="zh-CN" altLang="en-US" sz="1600" b="1" dirty="0">
                <a:latin typeface="微软雅黑" panose="020B0503020204020204" pitchFamily="34" charset="-122"/>
                <a:ea typeface="微软雅黑" panose="020B0503020204020204" pitchFamily="34" charset="-122"/>
              </a:rPr>
              <a:t>信息化</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自动化</a:t>
            </a:r>
            <a:r>
              <a:rPr lang="zh-CN" altLang="en-US" sz="1600" dirty="0">
                <a:latin typeface="微软雅黑" panose="020B0503020204020204" pitchFamily="34" charset="-122"/>
                <a:ea typeface="微软雅黑" panose="020B0503020204020204" pitchFamily="34" charset="-122"/>
              </a:rPr>
              <a:t>的水平，促进生产模式上的革命性</a:t>
            </a:r>
            <a:r>
              <a:rPr lang="zh-CN" altLang="en-US" sz="1600" b="1" dirty="0">
                <a:solidFill>
                  <a:srgbClr val="FF0000"/>
                </a:solidFill>
                <a:latin typeface="微软雅黑" panose="020B0503020204020204" pitchFamily="34" charset="-122"/>
                <a:ea typeface="微软雅黑" panose="020B0503020204020204" pitchFamily="34" charset="-122"/>
              </a:rPr>
              <a:t>创新</a:t>
            </a:r>
            <a:r>
              <a:rPr lang="zh-CN" altLang="en-US" sz="1600" b="1" dirty="0">
                <a:latin typeface="微软雅黑" panose="020B0503020204020204" pitchFamily="34" charset="-122"/>
                <a:ea typeface="微软雅黑" panose="020B0503020204020204" pitchFamily="34" charset="-122"/>
              </a:rPr>
              <a:t>与改进</a:t>
            </a:r>
            <a:r>
              <a:rPr lang="zh-CN" altLang="en-US" sz="1600" dirty="0">
                <a:latin typeface="微软雅黑" panose="020B0503020204020204" pitchFamily="34" charset="-122"/>
                <a:ea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4B6C8989-48C9-BD43-8E21-A05898C225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765" y="4985326"/>
            <a:ext cx="2776190"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a:extLst>
              <a:ext uri="{FF2B5EF4-FFF2-40B4-BE49-F238E27FC236}">
                <a16:creationId xmlns:a16="http://schemas.microsoft.com/office/drawing/2014/main" id="{E3D2350D-7816-DF43-B6E7-A46A234C80A9}"/>
              </a:ext>
            </a:extLst>
          </p:cNvPr>
          <p:cNvSpPr>
            <a:spLocks noChangeArrowheads="1"/>
          </p:cNvSpPr>
          <p:nvPr/>
        </p:nvSpPr>
        <p:spPr bwMode="auto">
          <a:xfrm>
            <a:off x="252412" y="1132812"/>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如何实现井上制备的精准控制、井下输送的实时感知、采场充填的精细化管理</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
            <a:extLst>
              <a:ext uri="{FF2B5EF4-FFF2-40B4-BE49-F238E27FC236}">
                <a16:creationId xmlns:a16="http://schemas.microsoft.com/office/drawing/2014/main" id="{E3510EB0-8D36-3F47-8B86-B5A7510B8AE0}"/>
              </a:ext>
            </a:extLst>
          </p:cNvPr>
          <p:cNvSpPr>
            <a:spLocks noChangeArrowheads="1"/>
          </p:cNvSpPr>
          <p:nvPr/>
        </p:nvSpPr>
        <p:spPr bwMode="auto">
          <a:xfrm>
            <a:off x="510910" y="1749902"/>
            <a:ext cx="6965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基于</a:t>
            </a:r>
            <a:r>
              <a:rPr lang="zh-CN" altLang="en-US" sz="1600" b="1" dirty="0">
                <a:latin typeface="微软雅黑" panose="020B0503020204020204" pitchFamily="34" charset="-122"/>
                <a:ea typeface="微软雅黑" panose="020B0503020204020204" pitchFamily="34" charset="-122"/>
              </a:rPr>
              <a:t>物联网、大数据、人工智能、机器学习</a:t>
            </a:r>
            <a:r>
              <a:rPr lang="zh-CN" altLang="en-US" sz="1600" dirty="0">
                <a:latin typeface="微软雅黑" panose="020B0503020204020204" pitchFamily="34" charset="-122"/>
                <a:ea typeface="微软雅黑" panose="020B0503020204020204" pitchFamily="34" charset="-122"/>
              </a:rPr>
              <a:t>技术相结合的智能控制系统</a:t>
            </a:r>
          </a:p>
        </p:txBody>
      </p:sp>
    </p:spTree>
    <p:extLst>
      <p:ext uri="{BB962C8B-B14F-4D97-AF65-F5344CB8AC3E}">
        <p14:creationId xmlns:p14="http://schemas.microsoft.com/office/powerpoint/2010/main" val="190388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TextBox 36">
            <a:extLst>
              <a:ext uri="{FF2B5EF4-FFF2-40B4-BE49-F238E27FC236}">
                <a16:creationId xmlns:a16="http://schemas.microsoft.com/office/drawing/2014/main" id="{126C5749-728D-F14E-81B8-BB95AC560CE1}"/>
              </a:ext>
            </a:extLst>
          </p:cNvPr>
          <p:cNvSpPr>
            <a:spLocks noChangeArrowheads="1"/>
          </p:cNvSpPr>
          <p:nvPr/>
        </p:nvSpPr>
        <p:spPr bwMode="auto">
          <a:xfrm>
            <a:off x="273420" y="1327676"/>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系统定位</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4">
            <a:extLst>
              <a:ext uri="{FF2B5EF4-FFF2-40B4-BE49-F238E27FC236}">
                <a16:creationId xmlns:a16="http://schemas.microsoft.com/office/drawing/2014/main" id="{857FF31B-3E19-0049-B3CD-EBCA6B735FBB}"/>
              </a:ext>
            </a:extLst>
          </p:cNvPr>
          <p:cNvGrpSpPr/>
          <p:nvPr/>
        </p:nvGrpSpPr>
        <p:grpSpPr>
          <a:xfrm>
            <a:off x="512956" y="1825535"/>
            <a:ext cx="8305924" cy="4564113"/>
            <a:chOff x="512956" y="1825535"/>
            <a:chExt cx="8305924" cy="4564113"/>
          </a:xfrm>
        </p:grpSpPr>
        <p:pic>
          <p:nvPicPr>
            <p:cNvPr id="49" name="图片 48" descr="图片包含 屏幕截图&#10;&#10;描述已自动生成">
              <a:extLst>
                <a:ext uri="{FF2B5EF4-FFF2-40B4-BE49-F238E27FC236}">
                  <a16:creationId xmlns:a16="http://schemas.microsoft.com/office/drawing/2014/main" id="{76F87741-0E05-0C45-B566-606357893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56" y="1825535"/>
              <a:ext cx="8050318" cy="4564113"/>
            </a:xfrm>
            <a:prstGeom prst="rect">
              <a:avLst/>
            </a:prstGeom>
          </p:spPr>
        </p:pic>
        <p:sp>
          <p:nvSpPr>
            <p:cNvPr id="4" name="矩形 3">
              <a:extLst>
                <a:ext uri="{FF2B5EF4-FFF2-40B4-BE49-F238E27FC236}">
                  <a16:creationId xmlns:a16="http://schemas.microsoft.com/office/drawing/2014/main" id="{124D16D9-C5A1-B04C-9F55-D1F319A5F267}"/>
                </a:ext>
              </a:extLst>
            </p:cNvPr>
            <p:cNvSpPr/>
            <p:nvPr/>
          </p:nvSpPr>
          <p:spPr>
            <a:xfrm>
              <a:off x="3583075" y="6014720"/>
              <a:ext cx="1910080" cy="374928"/>
            </a:xfrm>
            <a:prstGeom prst="rect">
              <a:avLst/>
            </a:prstGeom>
            <a:solidFill>
              <a:srgbClr val="DFEC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00" b="1" dirty="0">
                  <a:solidFill>
                    <a:schemeClr val="tx1"/>
                  </a:solidFill>
                  <a:latin typeface="Microsoft YaHei" panose="020B0503020204020204" pitchFamily="34" charset="-122"/>
                  <a:ea typeface="Microsoft YaHei" panose="020B0503020204020204" pitchFamily="34" charset="-122"/>
                </a:rPr>
                <a:t>井下管道安全管控</a:t>
              </a:r>
            </a:p>
          </p:txBody>
        </p:sp>
        <p:sp>
          <p:nvSpPr>
            <p:cNvPr id="7" name="矩形 6">
              <a:extLst>
                <a:ext uri="{FF2B5EF4-FFF2-40B4-BE49-F238E27FC236}">
                  <a16:creationId xmlns:a16="http://schemas.microsoft.com/office/drawing/2014/main" id="{334FF353-EF9F-4448-996B-5956BBAFF3C6}"/>
                </a:ext>
              </a:extLst>
            </p:cNvPr>
            <p:cNvSpPr/>
            <p:nvPr/>
          </p:nvSpPr>
          <p:spPr>
            <a:xfrm>
              <a:off x="7433715" y="2773680"/>
              <a:ext cx="1385165" cy="369888"/>
            </a:xfrm>
            <a:prstGeom prst="rect">
              <a:avLst/>
            </a:prstGeom>
            <a:solidFill>
              <a:srgbClr val="DFEC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00" b="1" dirty="0">
                  <a:solidFill>
                    <a:schemeClr val="tx1"/>
                  </a:solidFill>
                  <a:latin typeface="Microsoft YaHei" panose="020B0503020204020204" pitchFamily="34" charset="-122"/>
                  <a:ea typeface="Microsoft YaHei" panose="020B0503020204020204" pitchFamily="34" charset="-122"/>
                </a:rPr>
                <a:t>充填任务管理</a:t>
              </a:r>
            </a:p>
          </p:txBody>
        </p:sp>
      </p:grpSp>
    </p:spTree>
    <p:extLst>
      <p:ext uri="{BB962C8B-B14F-4D97-AF65-F5344CB8AC3E}">
        <p14:creationId xmlns:p14="http://schemas.microsoft.com/office/powerpoint/2010/main" val="493346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273379"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1.4 </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项目目标</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5" name="图示 4">
            <a:extLst>
              <a:ext uri="{FF2B5EF4-FFF2-40B4-BE49-F238E27FC236}">
                <a16:creationId xmlns:a16="http://schemas.microsoft.com/office/drawing/2014/main" id="{EBEE866D-B51E-EE48-B466-2436AEAF4112}"/>
              </a:ext>
            </a:extLst>
          </p:cNvPr>
          <p:cNvGraphicFramePr/>
          <p:nvPr>
            <p:extLst>
              <p:ext uri="{D42A27DB-BD31-4B8C-83A1-F6EECF244321}">
                <p14:modId xmlns:p14="http://schemas.microsoft.com/office/powerpoint/2010/main" val="1134812035"/>
              </p:ext>
            </p:extLst>
          </p:nvPr>
        </p:nvGraphicFramePr>
        <p:xfrm>
          <a:off x="646198" y="4119564"/>
          <a:ext cx="8005850" cy="2738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E939ADB3-CF18-134D-91AD-04C6F81E87E2}"/>
              </a:ext>
            </a:extLst>
          </p:cNvPr>
          <p:cNvGrpSpPr/>
          <p:nvPr/>
        </p:nvGrpSpPr>
        <p:grpSpPr>
          <a:xfrm>
            <a:off x="638182" y="-225101"/>
            <a:ext cx="8125878" cy="4094791"/>
            <a:chOff x="546417" y="2517001"/>
            <a:chExt cx="8125878" cy="4094791"/>
          </a:xfrm>
        </p:grpSpPr>
        <p:graphicFrame>
          <p:nvGraphicFramePr>
            <p:cNvPr id="7" name="图示 6">
              <a:extLst>
                <a:ext uri="{FF2B5EF4-FFF2-40B4-BE49-F238E27FC236}">
                  <a16:creationId xmlns:a16="http://schemas.microsoft.com/office/drawing/2014/main" id="{F936576C-70C4-E044-B9B2-4302D0C22697}"/>
                </a:ext>
              </a:extLst>
            </p:cNvPr>
            <p:cNvGraphicFramePr/>
            <p:nvPr>
              <p:extLst>
                <p:ext uri="{D42A27DB-BD31-4B8C-83A1-F6EECF244321}">
                  <p14:modId xmlns:p14="http://schemas.microsoft.com/office/powerpoint/2010/main" val="1832053665"/>
                </p:ext>
              </p:extLst>
            </p:nvPr>
          </p:nvGraphicFramePr>
          <p:xfrm>
            <a:off x="666445" y="2517001"/>
            <a:ext cx="7821820" cy="4094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7">
              <a:extLst>
                <a:ext uri="{FF2B5EF4-FFF2-40B4-BE49-F238E27FC236}">
                  <a16:creationId xmlns:a16="http://schemas.microsoft.com/office/drawing/2014/main" id="{63832FF5-D9B5-0949-9E29-87D3457B902C}"/>
                </a:ext>
              </a:extLst>
            </p:cNvPr>
            <p:cNvSpPr/>
            <p:nvPr/>
          </p:nvSpPr>
          <p:spPr>
            <a:xfrm>
              <a:off x="2498597" y="5607182"/>
              <a:ext cx="2058761" cy="930326"/>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根据监测数据调整控制模型，</a:t>
              </a:r>
              <a:r>
                <a:rPr lang="zh-CN" altLang="en-US" b="1" dirty="0">
                  <a:latin typeface="Microsoft YaHei" panose="020B0503020204020204" pitchFamily="34" charset="-122"/>
                  <a:ea typeface="Microsoft YaHei" panose="020B0503020204020204" pitchFamily="34" charset="-122"/>
                </a:rPr>
                <a:t>适应生产环境变更</a:t>
              </a:r>
              <a:endParaRPr lang="zh-CN" altLang="en-US" b="1" dirty="0"/>
            </a:p>
          </p:txBody>
        </p:sp>
        <p:sp>
          <p:nvSpPr>
            <p:cNvPr id="9" name="矩形 8">
              <a:extLst>
                <a:ext uri="{FF2B5EF4-FFF2-40B4-BE49-F238E27FC236}">
                  <a16:creationId xmlns:a16="http://schemas.microsoft.com/office/drawing/2014/main" id="{BAAA296C-795C-C345-A23A-D3D62D4F4407}"/>
                </a:ext>
              </a:extLst>
            </p:cNvPr>
            <p:cNvSpPr/>
            <p:nvPr/>
          </p:nvSpPr>
          <p:spPr>
            <a:xfrm>
              <a:off x="6650429" y="5583073"/>
              <a:ext cx="2021866" cy="64633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满足生产需求下，</a:t>
              </a:r>
              <a:r>
                <a:rPr lang="zh-CN" altLang="en-US" b="1" dirty="0">
                  <a:latin typeface="Microsoft YaHei" panose="020B0503020204020204" pitchFamily="34" charset="-122"/>
                  <a:ea typeface="Microsoft YaHei" panose="020B0503020204020204" pitchFamily="34" charset="-122"/>
                </a:rPr>
                <a:t>降低</a:t>
              </a:r>
              <a:r>
                <a:rPr lang="zh-CN" altLang="en-US" b="1" dirty="0">
                  <a:solidFill>
                    <a:srgbClr val="C00000"/>
                  </a:solidFill>
                  <a:latin typeface="Microsoft YaHei" panose="020B0503020204020204" pitchFamily="34" charset="-122"/>
                  <a:ea typeface="Microsoft YaHei" panose="020B0503020204020204" pitchFamily="34" charset="-122"/>
                </a:rPr>
                <a:t>物料</a:t>
              </a:r>
              <a:r>
                <a:rPr lang="zh-CN" altLang="en-US" b="1" dirty="0">
                  <a:latin typeface="Microsoft YaHei" panose="020B0503020204020204" pitchFamily="34" charset="-122"/>
                  <a:ea typeface="Microsoft YaHei" panose="020B0503020204020204" pitchFamily="34" charset="-122"/>
                </a:rPr>
                <a:t>成本</a:t>
              </a:r>
              <a:endParaRPr lang="zh-CN" altLang="en-US" b="1" dirty="0"/>
            </a:p>
          </p:txBody>
        </p:sp>
        <p:sp>
          <p:nvSpPr>
            <p:cNvPr id="10" name="矩形 9">
              <a:extLst>
                <a:ext uri="{FF2B5EF4-FFF2-40B4-BE49-F238E27FC236}">
                  <a16:creationId xmlns:a16="http://schemas.microsoft.com/office/drawing/2014/main" id="{1483F840-2D61-E046-985B-BD1C104D7EEC}"/>
                </a:ext>
              </a:extLst>
            </p:cNvPr>
            <p:cNvSpPr/>
            <p:nvPr/>
          </p:nvSpPr>
          <p:spPr>
            <a:xfrm>
              <a:off x="4581093" y="5592155"/>
              <a:ext cx="2069336"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求解</a:t>
              </a:r>
              <a:r>
                <a:rPr lang="zh-CN" altLang="en-US" b="1" dirty="0">
                  <a:latin typeface="Microsoft YaHei" panose="020B0503020204020204" pitchFamily="34" charset="-122"/>
                  <a:ea typeface="Microsoft YaHei" panose="020B0503020204020204" pitchFamily="34" charset="-122"/>
                </a:rPr>
                <a:t>最优控制原理</a:t>
              </a:r>
              <a:r>
                <a:rPr lang="zh-CN" altLang="en-US" dirty="0">
                  <a:latin typeface="Microsoft YaHei" panose="020B0503020204020204" pitchFamily="34" charset="-122"/>
                  <a:ea typeface="Microsoft YaHei" panose="020B0503020204020204" pitchFamily="34" charset="-122"/>
                </a:rPr>
                <a:t>，最快、最精准达到实控制目标</a:t>
              </a:r>
            </a:p>
          </p:txBody>
        </p:sp>
        <p:sp>
          <p:nvSpPr>
            <p:cNvPr id="11" name="矩形 10">
              <a:extLst>
                <a:ext uri="{FF2B5EF4-FFF2-40B4-BE49-F238E27FC236}">
                  <a16:creationId xmlns:a16="http://schemas.microsoft.com/office/drawing/2014/main" id="{1017CF3C-04F1-2C47-A16A-520F0D2FA10E}"/>
                </a:ext>
              </a:extLst>
            </p:cNvPr>
            <p:cNvSpPr/>
            <p:nvPr/>
          </p:nvSpPr>
          <p:spPr>
            <a:xfrm>
              <a:off x="546417" y="5607182"/>
              <a:ext cx="2058761"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浓密、输送、充填、</a:t>
              </a:r>
              <a:r>
                <a:rPr lang="zh-CN" altLang="en-US" b="1" dirty="0">
                  <a:latin typeface="Microsoft YaHei" panose="020B0503020204020204" pitchFamily="34" charset="-122"/>
                  <a:ea typeface="Microsoft YaHei" panose="020B0503020204020204" pitchFamily="34" charset="-122"/>
                </a:rPr>
                <a:t>前后反馈，</a:t>
              </a:r>
              <a:r>
                <a:rPr lang="zh-CN" altLang="en-US" b="1" dirty="0">
                  <a:solidFill>
                    <a:srgbClr val="C00000"/>
                  </a:solidFill>
                  <a:latin typeface="Microsoft YaHei" panose="020B0503020204020204" pitchFamily="34" charset="-122"/>
                  <a:ea typeface="Microsoft YaHei" panose="020B0503020204020204" pitchFamily="34" charset="-122"/>
                </a:rPr>
                <a:t>协同控制</a:t>
              </a:r>
              <a:endParaRPr lang="zh-CN" altLang="en-US" dirty="0">
                <a:solidFill>
                  <a:srgbClr val="C00000"/>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3937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2273379"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1.5</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项目意义</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8" name="矩形 37">
            <a:extLst>
              <a:ext uri="{FF2B5EF4-FFF2-40B4-BE49-F238E27FC236}">
                <a16:creationId xmlns:a16="http://schemas.microsoft.com/office/drawing/2014/main" id="{328E535B-29B5-4218-A3B3-47AE8B15C60E}"/>
              </a:ext>
            </a:extLst>
          </p:cNvPr>
          <p:cNvSpPr/>
          <p:nvPr/>
        </p:nvSpPr>
        <p:spPr>
          <a:xfrm>
            <a:off x="825876" y="1163640"/>
            <a:ext cx="7692190" cy="497957"/>
          </a:xfrm>
          <a:prstGeom prst="rect">
            <a:avLst/>
          </a:prstGeom>
        </p:spPr>
        <p:txBody>
          <a:bodyPr wrap="square">
            <a:spAutoFit/>
          </a:bodyPr>
          <a:lstStyle/>
          <a:p>
            <a:pPr algn="ctr">
              <a:lnSpc>
                <a:spcPct val="120000"/>
              </a:lnSpc>
            </a:pPr>
            <a:r>
              <a:rPr lang="zh-CN" altLang="en-US" sz="2400" kern="100" dirty="0">
                <a:solidFill>
                  <a:srgbClr val="0B3EA2"/>
                </a:solidFill>
                <a:latin typeface="微软雅黑" panose="020B0503020204020204" pitchFamily="34" charset="-122"/>
                <a:ea typeface="微软雅黑" panose="020B0503020204020204" pitchFamily="34" charset="-122"/>
                <a:cs typeface="Times New Roman" panose="02020603050405020304" pitchFamily="18" charset="0"/>
              </a:rPr>
              <a:t>我们与美卓系统的关系？</a:t>
            </a:r>
          </a:p>
        </p:txBody>
      </p:sp>
      <p:sp>
        <p:nvSpPr>
          <p:cNvPr id="9" name="五边形 3">
            <a:extLst>
              <a:ext uri="{FF2B5EF4-FFF2-40B4-BE49-F238E27FC236}">
                <a16:creationId xmlns:a16="http://schemas.microsoft.com/office/drawing/2014/main" id="{C52C3B54-CC75-490B-BB8D-C8D7988F6B65}"/>
              </a:ext>
            </a:extLst>
          </p:cNvPr>
          <p:cNvSpPr/>
          <p:nvPr/>
        </p:nvSpPr>
        <p:spPr>
          <a:xfrm>
            <a:off x="906203" y="1954440"/>
            <a:ext cx="81174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1</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10" name="Freeform 1">
            <a:extLst>
              <a:ext uri="{FF2B5EF4-FFF2-40B4-BE49-F238E27FC236}">
                <a16:creationId xmlns:a16="http://schemas.microsoft.com/office/drawing/2014/main" id="{378C3AD4-46EC-467F-AC0F-2E0F549699EA}"/>
              </a:ext>
            </a:extLst>
          </p:cNvPr>
          <p:cNvSpPr>
            <a:spLocks noChangeArrowheads="1"/>
          </p:cNvSpPr>
          <p:nvPr/>
        </p:nvSpPr>
        <p:spPr bwMode="auto">
          <a:xfrm rot="10800000">
            <a:off x="1454975" y="1949003"/>
            <a:ext cx="1364915" cy="73113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3D17550B-929B-4CFE-9628-35DB082B62C3}"/>
              </a:ext>
            </a:extLst>
          </p:cNvPr>
          <p:cNvSpPr/>
          <p:nvPr/>
        </p:nvSpPr>
        <p:spPr>
          <a:xfrm>
            <a:off x="2212831" y="1949002"/>
            <a:ext cx="6187159" cy="731125"/>
          </a:xfrm>
          <a:prstGeom prst="rect">
            <a:avLst/>
          </a:prstGeom>
          <a:solidFill>
            <a:schemeClr val="accent5">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0ED95460-47A9-4AF4-B721-ACBCD0069800}"/>
              </a:ext>
            </a:extLst>
          </p:cNvPr>
          <p:cNvSpPr/>
          <p:nvPr/>
        </p:nvSpPr>
        <p:spPr>
          <a:xfrm>
            <a:off x="1966447" y="1897429"/>
            <a:ext cx="7309796" cy="114140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协同工作：</a:t>
            </a:r>
            <a:r>
              <a:rPr lang="zh-CN" altLang="en-US" kern="100" dirty="0">
                <a:latin typeface="微软雅黑" pitchFamily="34" charset="-122"/>
                <a:ea typeface="微软雅黑" pitchFamily="34" charset="-122"/>
                <a:cs typeface="Arial" pitchFamily="34" charset="0"/>
              </a:rPr>
              <a:t>美卓控制现场仪器，我们为现场员工</a:t>
            </a:r>
            <a:r>
              <a:rPr lang="zh-CN" altLang="en-US" b="1" kern="100" dirty="0">
                <a:latin typeface="微软雅黑" pitchFamily="34" charset="-122"/>
                <a:ea typeface="微软雅黑" pitchFamily="34" charset="-122"/>
                <a:cs typeface="Arial" pitchFamily="34" charset="0"/>
              </a:rPr>
              <a:t>提供控制决策</a:t>
            </a:r>
            <a:endParaRPr lang="en-US" altLang="zh-CN" b="1"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甚至</a:t>
            </a:r>
            <a:r>
              <a:rPr lang="zh-CN" altLang="en-US" b="1" kern="100" dirty="0">
                <a:latin typeface="微软雅黑" pitchFamily="34" charset="-122"/>
                <a:ea typeface="微软雅黑" pitchFamily="34" charset="-122"/>
                <a:cs typeface="Arial" pitchFamily="34" charset="0"/>
              </a:rPr>
              <a:t>解放双手，削减工作量。</a:t>
            </a:r>
            <a:endParaRPr lang="en-US" altLang="zh-CN" b="1" kern="100" dirty="0">
              <a:solidFill>
                <a:srgbClr val="FF0000"/>
              </a:solidFill>
              <a:latin typeface="微软雅黑" pitchFamily="34" charset="-122"/>
              <a:ea typeface="微软雅黑" pitchFamily="34" charset="-122"/>
              <a:cs typeface="Arial" pitchFamily="34" charset="0"/>
            </a:endParaRPr>
          </a:p>
          <a:p>
            <a:pPr>
              <a:lnSpc>
                <a:spcPct val="130000"/>
              </a:lnSpc>
            </a:pPr>
            <a:r>
              <a:rPr lang="en-US" altLang="zh-CN" sz="1600" b="1" kern="100" dirty="0">
                <a:solidFill>
                  <a:srgbClr val="FF0000"/>
                </a:solidFill>
                <a:latin typeface="微软雅黑" pitchFamily="34" charset="-122"/>
                <a:ea typeface="微软雅黑" pitchFamily="34" charset="-122"/>
                <a:cs typeface="Arial" pitchFamily="34" charset="0"/>
              </a:rPr>
              <a:t>			</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34" name="五边形 3">
            <a:extLst>
              <a:ext uri="{FF2B5EF4-FFF2-40B4-BE49-F238E27FC236}">
                <a16:creationId xmlns:a16="http://schemas.microsoft.com/office/drawing/2014/main" id="{16A0F4B3-0B0A-4857-B0DF-AC0DC308E975}"/>
              </a:ext>
            </a:extLst>
          </p:cNvPr>
          <p:cNvSpPr/>
          <p:nvPr/>
        </p:nvSpPr>
        <p:spPr>
          <a:xfrm>
            <a:off x="906206" y="2866184"/>
            <a:ext cx="812602" cy="724301"/>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2</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5" name="Freeform 1">
            <a:extLst>
              <a:ext uri="{FF2B5EF4-FFF2-40B4-BE49-F238E27FC236}">
                <a16:creationId xmlns:a16="http://schemas.microsoft.com/office/drawing/2014/main" id="{9301F5CD-0ED9-4039-91C9-DF47BB04163E}"/>
              </a:ext>
            </a:extLst>
          </p:cNvPr>
          <p:cNvSpPr>
            <a:spLocks noChangeArrowheads="1"/>
          </p:cNvSpPr>
          <p:nvPr/>
        </p:nvSpPr>
        <p:spPr bwMode="auto">
          <a:xfrm rot="10800000">
            <a:off x="1455800" y="2859373"/>
            <a:ext cx="1364762" cy="73114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6" name="矩形 35">
            <a:extLst>
              <a:ext uri="{FF2B5EF4-FFF2-40B4-BE49-F238E27FC236}">
                <a16:creationId xmlns:a16="http://schemas.microsoft.com/office/drawing/2014/main" id="{FCB9DEB3-B643-45E5-ADCE-956C568A952F}"/>
              </a:ext>
            </a:extLst>
          </p:cNvPr>
          <p:cNvSpPr/>
          <p:nvPr/>
        </p:nvSpPr>
        <p:spPr>
          <a:xfrm>
            <a:off x="1960680" y="2870323"/>
            <a:ext cx="6439311" cy="731133"/>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外部扩展：</a:t>
            </a:r>
            <a:r>
              <a:rPr lang="zh-CN" altLang="en-US" kern="100" dirty="0">
                <a:latin typeface="微软雅黑" pitchFamily="34" charset="-122"/>
                <a:ea typeface="微软雅黑" pitchFamily="34" charset="-122"/>
                <a:cs typeface="Arial" pitchFamily="34" charset="0"/>
              </a:rPr>
              <a:t>我们的系统作为美卓系统的外部扩展，</a:t>
            </a:r>
            <a:r>
              <a:rPr lang="zh-CN" altLang="en-US" b="1" kern="100" dirty="0">
                <a:latin typeface="微软雅黑" pitchFamily="34" charset="-122"/>
                <a:ea typeface="微软雅黑" pitchFamily="34" charset="-122"/>
                <a:cs typeface="Arial" pitchFamily="34" charset="0"/>
              </a:rPr>
              <a:t>数据来源于</a:t>
            </a:r>
            <a:endParaRPr lang="en-US" altLang="zh-CN" b="1" kern="100" dirty="0">
              <a:latin typeface="微软雅黑" pitchFamily="34" charset="-122"/>
              <a:ea typeface="微软雅黑" pitchFamily="34" charset="-122"/>
              <a:cs typeface="Arial" pitchFamily="34" charset="0"/>
            </a:endParaRPr>
          </a:p>
          <a:p>
            <a:pPr>
              <a:lnSpc>
                <a:spcPct val="130000"/>
              </a:lnSpc>
            </a:pPr>
            <a:r>
              <a:rPr lang="zh-CN" altLang="en-US" b="1" kern="100" dirty="0">
                <a:latin typeface="微软雅黑" pitchFamily="34" charset="-122"/>
                <a:ea typeface="微软雅黑" pitchFamily="34" charset="-122"/>
                <a:cs typeface="Arial" pitchFamily="34" charset="0"/>
              </a:rPr>
              <a:t>美卓自控系统</a:t>
            </a:r>
            <a:r>
              <a:rPr lang="zh-CN" altLang="en-US" kern="100" dirty="0">
                <a:latin typeface="微软雅黑" pitchFamily="34" charset="-122"/>
                <a:ea typeface="微软雅黑" pitchFamily="34" charset="-122"/>
                <a:cs typeface="Arial" pitchFamily="34" charset="0"/>
              </a:rPr>
              <a:t>，再利用</a:t>
            </a:r>
            <a:r>
              <a:rPr lang="zh-CN" altLang="en-US" b="1" kern="100" dirty="0">
                <a:latin typeface="微软雅黑" pitchFamily="34" charset="-122"/>
                <a:ea typeface="微软雅黑" pitchFamily="34" charset="-122"/>
                <a:cs typeface="Arial" pitchFamily="34" charset="0"/>
              </a:rPr>
              <a:t>美卓的控制接口</a:t>
            </a:r>
            <a:r>
              <a:rPr lang="zh-CN" altLang="en-US" kern="100" dirty="0">
                <a:latin typeface="微软雅黑" pitchFamily="34" charset="-122"/>
                <a:ea typeface="微软雅黑" pitchFamily="34" charset="-122"/>
                <a:cs typeface="Arial" pitchFamily="34" charset="0"/>
              </a:rPr>
              <a:t>实现对设备的控制</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19" name="Freeform 1">
            <a:extLst>
              <a:ext uri="{FF2B5EF4-FFF2-40B4-BE49-F238E27FC236}">
                <a16:creationId xmlns:a16="http://schemas.microsoft.com/office/drawing/2014/main" id="{963FE97F-49F7-4C2A-89E3-0529A33BB9A9}"/>
              </a:ext>
            </a:extLst>
          </p:cNvPr>
          <p:cNvSpPr>
            <a:spLocks noChangeArrowheads="1"/>
          </p:cNvSpPr>
          <p:nvPr/>
        </p:nvSpPr>
        <p:spPr bwMode="auto">
          <a:xfrm rot="10800000">
            <a:off x="1401329" y="3760272"/>
            <a:ext cx="1242978" cy="731133"/>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id="{0A06A1BD-6040-40BD-9902-1B43E689CA75}"/>
              </a:ext>
            </a:extLst>
          </p:cNvPr>
          <p:cNvSpPr/>
          <p:nvPr/>
        </p:nvSpPr>
        <p:spPr>
          <a:xfrm>
            <a:off x="1966449" y="3760269"/>
            <a:ext cx="6451136" cy="731125"/>
          </a:xfrm>
          <a:prstGeom prst="rect">
            <a:avLst/>
          </a:prstGeom>
          <a:solidFill>
            <a:schemeClr val="accent5">
              <a:lumMod val="20000"/>
              <a:lumOff val="80000"/>
            </a:schemeClr>
          </a:solidFill>
          <a:ln>
            <a:noFill/>
          </a:ln>
          <a:effectLst/>
        </p:spPr>
        <p:txBody>
          <a:bodyPr wrap="none" anchor="ctr"/>
          <a:lstStyle/>
          <a:p>
            <a:r>
              <a:rPr lang="zh-CN" altLang="en-US" sz="2000" kern="100" dirty="0">
                <a:latin typeface="微软雅黑" pitchFamily="34" charset="-122"/>
                <a:ea typeface="微软雅黑" pitchFamily="34" charset="-122"/>
                <a:cs typeface="Arial" pitchFamily="34" charset="0"/>
              </a:rPr>
              <a:t>锦上添花</a:t>
            </a:r>
            <a:r>
              <a:rPr lang="zh-CN" altLang="en-US" dirty="0">
                <a:solidFill>
                  <a:srgbClr val="0C0C0C"/>
                </a:solidFill>
                <a:latin typeface="微软雅黑" pitchFamily="34" charset="-122"/>
                <a:ea typeface="微软雅黑" pitchFamily="34" charset="-122"/>
              </a:rPr>
              <a:t>：美卓实现基础生产需要、我们实现</a:t>
            </a:r>
            <a:endParaRPr lang="en-US" altLang="zh-CN" dirty="0">
              <a:solidFill>
                <a:srgbClr val="0C0C0C"/>
              </a:solidFill>
              <a:latin typeface="微软雅黑" pitchFamily="34" charset="-122"/>
              <a:ea typeface="微软雅黑" pitchFamily="34" charset="-122"/>
            </a:endParaRPr>
          </a:p>
          <a:p>
            <a:r>
              <a:rPr lang="en-US" altLang="zh-CN" dirty="0">
                <a:solidFill>
                  <a:srgbClr val="0C0C0C"/>
                </a:solidFill>
                <a:latin typeface="微软雅黑" pitchFamily="34" charset="-122"/>
                <a:ea typeface="微软雅黑" pitchFamily="34" charset="-122"/>
              </a:rPr>
              <a:t>		</a:t>
            </a:r>
            <a:r>
              <a:rPr lang="zh-CN" altLang="en-US" dirty="0">
                <a:solidFill>
                  <a:srgbClr val="0C0C0C"/>
                </a:solidFill>
                <a:latin typeface="微软雅黑" pitchFamily="34" charset="-122"/>
                <a:ea typeface="微软雅黑" pitchFamily="34" charset="-122"/>
              </a:rPr>
              <a:t>     </a:t>
            </a:r>
            <a:r>
              <a:rPr lang="zh-CN" altLang="en-US" b="1" dirty="0">
                <a:solidFill>
                  <a:srgbClr val="0C0C0C"/>
                </a:solidFill>
                <a:latin typeface="微软雅黑" pitchFamily="34" charset="-122"/>
                <a:ea typeface="微软雅黑" pitchFamily="34" charset="-122"/>
              </a:rPr>
              <a:t>更美观的图表、工况可视化、更高级的控制算法</a:t>
            </a:r>
          </a:p>
        </p:txBody>
      </p:sp>
      <p:sp>
        <p:nvSpPr>
          <p:cNvPr id="29" name="五边形 3">
            <a:extLst>
              <a:ext uri="{FF2B5EF4-FFF2-40B4-BE49-F238E27FC236}">
                <a16:creationId xmlns:a16="http://schemas.microsoft.com/office/drawing/2014/main" id="{4C16FBE7-CFDF-49E3-B007-10AE0501F9DB}"/>
              </a:ext>
            </a:extLst>
          </p:cNvPr>
          <p:cNvSpPr/>
          <p:nvPr/>
        </p:nvSpPr>
        <p:spPr>
          <a:xfrm>
            <a:off x="906206" y="4577791"/>
            <a:ext cx="791560" cy="57885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4</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0" name="Freeform 1">
            <a:extLst>
              <a:ext uri="{FF2B5EF4-FFF2-40B4-BE49-F238E27FC236}">
                <a16:creationId xmlns:a16="http://schemas.microsoft.com/office/drawing/2014/main" id="{B0773169-95AA-40A7-936C-D3486378DB44}"/>
              </a:ext>
            </a:extLst>
          </p:cNvPr>
          <p:cNvSpPr>
            <a:spLocks noChangeArrowheads="1"/>
          </p:cNvSpPr>
          <p:nvPr/>
        </p:nvSpPr>
        <p:spPr bwMode="auto">
          <a:xfrm rot="10800000">
            <a:off x="1437917" y="4572354"/>
            <a:ext cx="1353274" cy="584320"/>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1" name="矩形 30">
            <a:extLst>
              <a:ext uri="{FF2B5EF4-FFF2-40B4-BE49-F238E27FC236}">
                <a16:creationId xmlns:a16="http://schemas.microsoft.com/office/drawing/2014/main" id="{0EEB4A8A-12C6-4DFF-8D0B-86A7959DB79D}"/>
              </a:ext>
            </a:extLst>
          </p:cNvPr>
          <p:cNvSpPr/>
          <p:nvPr/>
        </p:nvSpPr>
        <p:spPr>
          <a:xfrm>
            <a:off x="2189312" y="4572353"/>
            <a:ext cx="6212362" cy="584313"/>
          </a:xfrm>
          <a:prstGeom prst="rect">
            <a:avLst/>
          </a:prstGeom>
          <a:solidFill>
            <a:schemeClr val="accent2">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32" name="矩形 31">
            <a:extLst>
              <a:ext uri="{FF2B5EF4-FFF2-40B4-BE49-F238E27FC236}">
                <a16:creationId xmlns:a16="http://schemas.microsoft.com/office/drawing/2014/main" id="{E2A92C8D-BAB9-4502-AB8F-A3494FACFD62}"/>
              </a:ext>
            </a:extLst>
          </p:cNvPr>
          <p:cNvSpPr/>
          <p:nvPr/>
        </p:nvSpPr>
        <p:spPr>
          <a:xfrm>
            <a:off x="1936255" y="4643637"/>
            <a:ext cx="6991708" cy="49244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能力互补：美卓更偏重底层自控，我们更偏重</a:t>
            </a:r>
            <a:r>
              <a:rPr lang="zh-CN" altLang="en-US" sz="2000" b="1" kern="100" dirty="0">
                <a:latin typeface="微软雅黑" pitchFamily="34" charset="-122"/>
                <a:ea typeface="微软雅黑" pitchFamily="34" charset="-122"/>
                <a:cs typeface="Arial" pitchFamily="34" charset="0"/>
              </a:rPr>
              <a:t>智能算法</a:t>
            </a:r>
          </a:p>
        </p:txBody>
      </p:sp>
      <p:sp>
        <p:nvSpPr>
          <p:cNvPr id="24" name="五边形 3">
            <a:extLst>
              <a:ext uri="{FF2B5EF4-FFF2-40B4-BE49-F238E27FC236}">
                <a16:creationId xmlns:a16="http://schemas.microsoft.com/office/drawing/2014/main" id="{9685802B-6FCF-4A2E-BF17-5D2E718465B3}"/>
              </a:ext>
            </a:extLst>
          </p:cNvPr>
          <p:cNvSpPr/>
          <p:nvPr/>
        </p:nvSpPr>
        <p:spPr>
          <a:xfrm>
            <a:off x="906206" y="3756033"/>
            <a:ext cx="78867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3</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grpSp>
        <p:nvGrpSpPr>
          <p:cNvPr id="46" name="组合 45">
            <a:extLst>
              <a:ext uri="{FF2B5EF4-FFF2-40B4-BE49-F238E27FC236}">
                <a16:creationId xmlns:a16="http://schemas.microsoft.com/office/drawing/2014/main" id="{F0A86903-BADE-4AFB-A0A1-962F011885FB}"/>
              </a:ext>
            </a:extLst>
          </p:cNvPr>
          <p:cNvGrpSpPr>
            <a:grpSpLocks noChangeAspect="1"/>
          </p:cNvGrpSpPr>
          <p:nvPr/>
        </p:nvGrpSpPr>
        <p:grpSpPr>
          <a:xfrm rot="16200000">
            <a:off x="555371" y="1230292"/>
            <a:ext cx="314543" cy="387120"/>
            <a:chOff x="5951984" y="3700008"/>
            <a:chExt cx="320710" cy="394709"/>
          </a:xfrm>
          <a:solidFill>
            <a:srgbClr val="0B3EA2"/>
          </a:solidFill>
        </p:grpSpPr>
        <p:sp>
          <p:nvSpPr>
            <p:cNvPr id="47" name="等腰三角形 46">
              <a:extLst>
                <a:ext uri="{FF2B5EF4-FFF2-40B4-BE49-F238E27FC236}">
                  <a16:creationId xmlns:a16="http://schemas.microsoft.com/office/drawing/2014/main" id="{9BA37A4F-0488-4DD6-A04B-E9A00B8F12DB}"/>
                </a:ext>
              </a:extLst>
            </p:cNvPr>
            <p:cNvSpPr/>
            <p:nvPr/>
          </p:nvSpPr>
          <p:spPr>
            <a:xfrm rot="10800000">
              <a:off x="5951984" y="385331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sp>
          <p:nvSpPr>
            <p:cNvPr id="48" name="等腰三角形 47">
              <a:extLst>
                <a:ext uri="{FF2B5EF4-FFF2-40B4-BE49-F238E27FC236}">
                  <a16:creationId xmlns:a16="http://schemas.microsoft.com/office/drawing/2014/main" id="{11AEC647-0E33-4BF2-8F37-4EC38FD9B2D2}"/>
                </a:ext>
              </a:extLst>
            </p:cNvPr>
            <p:cNvSpPr/>
            <p:nvPr/>
          </p:nvSpPr>
          <p:spPr>
            <a:xfrm rot="10800000">
              <a:off x="5951984" y="370000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grpSp>
      <p:sp>
        <p:nvSpPr>
          <p:cNvPr id="39" name="五边形 3">
            <a:extLst>
              <a:ext uri="{FF2B5EF4-FFF2-40B4-BE49-F238E27FC236}">
                <a16:creationId xmlns:a16="http://schemas.microsoft.com/office/drawing/2014/main" id="{4BB507CE-56B7-A44E-A1C7-4CE70914BA10}"/>
              </a:ext>
            </a:extLst>
          </p:cNvPr>
          <p:cNvSpPr/>
          <p:nvPr/>
        </p:nvSpPr>
        <p:spPr>
          <a:xfrm>
            <a:off x="904523" y="5306585"/>
            <a:ext cx="791560" cy="775549"/>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5</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40" name="Freeform 1">
            <a:extLst>
              <a:ext uri="{FF2B5EF4-FFF2-40B4-BE49-F238E27FC236}">
                <a16:creationId xmlns:a16="http://schemas.microsoft.com/office/drawing/2014/main" id="{75520346-3731-7B43-B335-48C111BB57D1}"/>
              </a:ext>
            </a:extLst>
          </p:cNvPr>
          <p:cNvSpPr>
            <a:spLocks noChangeArrowheads="1"/>
          </p:cNvSpPr>
          <p:nvPr/>
        </p:nvSpPr>
        <p:spPr bwMode="auto">
          <a:xfrm rot="10800000">
            <a:off x="1436234" y="5304072"/>
            <a:ext cx="1353274" cy="78287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41" name="矩形 40">
            <a:extLst>
              <a:ext uri="{FF2B5EF4-FFF2-40B4-BE49-F238E27FC236}">
                <a16:creationId xmlns:a16="http://schemas.microsoft.com/office/drawing/2014/main" id="{FE1D6CF8-B52F-FA4D-93B3-26CDDBCAD732}"/>
              </a:ext>
            </a:extLst>
          </p:cNvPr>
          <p:cNvSpPr/>
          <p:nvPr/>
        </p:nvSpPr>
        <p:spPr>
          <a:xfrm>
            <a:off x="1960679" y="5306585"/>
            <a:ext cx="6439311" cy="775549"/>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绝对服从：</a:t>
            </a:r>
            <a:r>
              <a:rPr lang="zh-CN" altLang="en-US" kern="100" dirty="0">
                <a:latin typeface="微软雅黑" pitchFamily="34" charset="-122"/>
                <a:ea typeface="微软雅黑" pitchFamily="34" charset="-122"/>
                <a:cs typeface="Arial" pitchFamily="34" charset="0"/>
              </a:rPr>
              <a:t>当发生突发情况，系统可随时关闭，</a:t>
            </a:r>
            <a:endParaRPr lang="en-US" altLang="zh-CN"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切换为</a:t>
            </a:r>
            <a:r>
              <a:rPr lang="zh-CN" altLang="en-US" b="1" kern="100" dirty="0">
                <a:latin typeface="微软雅黑" pitchFamily="34" charset="-122"/>
                <a:ea typeface="微软雅黑" pitchFamily="34" charset="-122"/>
                <a:cs typeface="Arial" pitchFamily="34" charset="0"/>
              </a:rPr>
              <a:t>以美卓为主导的传统生产模式</a:t>
            </a:r>
            <a:endParaRPr lang="zh-CN" altLang="en-US" sz="2000" b="1" kern="100"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6842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70082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9592</TotalTime>
  <Words>3370</Words>
  <Application>Microsoft Macintosh PowerPoint</Application>
  <PresentationFormat>全屏显示(4:3)</PresentationFormat>
  <Paragraphs>376</Paragraphs>
  <Slides>33</Slides>
  <Notes>30</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等线</vt:lpstr>
      <vt:lpstr>黑体</vt:lpstr>
      <vt:lpstr>华文新魏</vt:lpstr>
      <vt:lpstr>宋体</vt:lpstr>
      <vt:lpstr>微软雅黑</vt:lpstr>
      <vt:lpstr>微软雅黑</vt:lpstr>
      <vt:lpstr>Open Sans</vt:lpstr>
      <vt:lpstr>Agency FB</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建栋</dc:creator>
  <cp:lastModifiedBy>袁 兆麟</cp:lastModifiedBy>
  <cp:revision>414</cp:revision>
  <dcterms:created xsi:type="dcterms:W3CDTF">2018-06-30T08:06:07Z</dcterms:created>
  <dcterms:modified xsi:type="dcterms:W3CDTF">2019-08-27T11:17:34Z</dcterms:modified>
</cp:coreProperties>
</file>